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  <p:sldMasterId id="2147483677" r:id="rId6"/>
  </p:sldMasterIdLst>
  <p:notesMasterIdLst>
    <p:notesMasterId r:id="rId34"/>
  </p:notesMasterIdLst>
  <p:sldIdLst>
    <p:sldId id="270" r:id="rId7"/>
    <p:sldId id="2435" r:id="rId8"/>
    <p:sldId id="2455" r:id="rId9"/>
    <p:sldId id="748" r:id="rId10"/>
    <p:sldId id="747" r:id="rId11"/>
    <p:sldId id="752" r:id="rId12"/>
    <p:sldId id="753" r:id="rId13"/>
    <p:sldId id="751" r:id="rId14"/>
    <p:sldId id="754" r:id="rId15"/>
    <p:sldId id="755" r:id="rId16"/>
    <p:sldId id="2481" r:id="rId17"/>
    <p:sldId id="2480" r:id="rId18"/>
    <p:sldId id="2482" r:id="rId19"/>
    <p:sldId id="2470" r:id="rId20"/>
    <p:sldId id="2478" r:id="rId21"/>
    <p:sldId id="2479" r:id="rId22"/>
    <p:sldId id="2476" r:id="rId23"/>
    <p:sldId id="2477" r:id="rId24"/>
    <p:sldId id="2463" r:id="rId25"/>
    <p:sldId id="2473" r:id="rId26"/>
    <p:sldId id="2465" r:id="rId27"/>
    <p:sldId id="2474" r:id="rId28"/>
    <p:sldId id="2483" r:id="rId29"/>
    <p:sldId id="287" r:id="rId30"/>
    <p:sldId id="2467" r:id="rId31"/>
    <p:sldId id="2475" r:id="rId32"/>
    <p:sldId id="2462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5B050"/>
    <a:srgbClr val="7030A0"/>
    <a:srgbClr val="119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92"/>
  </p:normalViewPr>
  <p:slideViewPr>
    <p:cSldViewPr snapToGrid="0">
      <p:cViewPr varScale="1">
        <p:scale>
          <a:sx n="102" d="100"/>
          <a:sy n="102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F68D7-8371-3844-AE0E-5749CE25D6E3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72E79-4763-C54B-82D4-53154462BA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95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5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5563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8104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292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8946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4" name="Google Shape;36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5167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8297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ba648852d8_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9" name="Google Shape;639;gba648852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56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33B0A-8436-624E-B4E1-E34329A4F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8014758-E407-0E49-9F5A-9974A3F66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B86CCF-5BAD-4743-B7A7-8BBAF192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655AAA-E76B-D04C-9F46-C5B866CB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B0C841-1BAF-7E4D-8F27-D9F8099A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0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2F516-4D24-934E-AED5-002C398D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1A02CC-0150-B04D-AE7F-A39586BA1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FF58B2-9863-EB46-BBA6-D6267CB0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251443-0C7F-744E-9B4F-756878C3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E2B4B-DF42-6442-A689-8B531134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B3066A-39E4-5046-B801-8C33E1F4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05DB79-0781-1145-85FF-4DEDA93D5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22B820-E92A-5947-B447-9DC58B39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EB4AD3-F24C-924C-84E6-1B0C43B4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25C30B-6371-EC4D-BC91-0F81402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43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itolo 18">
            <a:extLst>
              <a:ext uri="{FF2B5EF4-FFF2-40B4-BE49-F238E27FC236}">
                <a16:creationId xmlns:a16="http://schemas.microsoft.com/office/drawing/2014/main" id="{2D3CCD4E-97AF-4851-B732-02C5512984F0}"/>
              </a:ext>
            </a:extLst>
          </p:cNvPr>
          <p:cNvSpPr txBox="1">
            <a:spLocks/>
          </p:cNvSpPr>
          <p:nvPr userDrawn="1"/>
        </p:nvSpPr>
        <p:spPr>
          <a:xfrm>
            <a:off x="1382484" y="525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775A8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24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925094E-EBC3-4AB5-BC51-B45354868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484" y="450566"/>
            <a:ext cx="9008425" cy="44721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E5E85"/>
                </a:solidFill>
              </a:defRPr>
            </a:lvl1pPr>
          </a:lstStyle>
          <a:p>
            <a:r>
              <a:rPr lang="it-IT"/>
              <a:t>TITOLO – MAIUSC – CALIBRI LIGHT 24 PT BLU SCURO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202400BB-2D46-4FD9-98C9-F6C404CE6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2714" y="1030288"/>
            <a:ext cx="9008196" cy="447675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0775A8"/>
                </a:solidFill>
              </a:defRPr>
            </a:lvl1pPr>
          </a:lstStyle>
          <a:p>
            <a:r>
              <a:rPr lang="en-US">
                <a:solidFill>
                  <a:srgbClr val="0775A8"/>
                </a:solidFill>
                <a:latin typeface="Calibri Light" panose="020F0302020204030204" pitchFamily="34" charset="0"/>
              </a:rPr>
              <a:t>SOTTOTITOLO- MAIUSC- CALIBRI LIGHT 18 PT BLU CHIARO</a:t>
            </a:r>
            <a:endParaRPr lang="it-IT">
              <a:solidFill>
                <a:srgbClr val="0775A8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0178523A-CF70-4851-B890-7E6C93DAD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42" y="64976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998D29F5-8278-442E-B972-5465EC0790F6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3BEEB7B-9DE1-4173-AE47-A233294FED4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699123" y="6562284"/>
            <a:ext cx="1303713" cy="23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19">
            <a:extLst>
              <a:ext uri="{FF2B5EF4-FFF2-40B4-BE49-F238E27FC236}">
                <a16:creationId xmlns:a16="http://schemas.microsoft.com/office/drawing/2014/main" id="{65FF0934-C1DD-4C3A-B495-4AA374532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82484" y="1610475"/>
            <a:ext cx="8690578" cy="3970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lnSpc>
                <a:spcPts val="1700"/>
              </a:lnSpc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 algn="l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16002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marL="20574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it-IT"/>
              <a:t>Testo – Calibri light – 12 </a:t>
            </a:r>
            <a:r>
              <a:rPr lang="it-IT" err="1"/>
              <a:t>pt</a:t>
            </a:r>
            <a:r>
              <a:rPr lang="it-IT"/>
              <a:t> – grigio chiaro sfondo 2 più scuro 75%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97698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748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703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329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FD492-1093-42A2-AFB7-252B8FBE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189C-B5F3-486A-982A-56F2CFE18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882F43-FFFA-4E9A-B826-8B7B8FDD4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C9F530-D2CF-463C-9CF4-A2E2F528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8D35-6F3B-4396-A26E-ABD7D6D0C018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8E8A29-1442-42A8-8283-CD2DDE56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2F4F8D4-7B5E-40E8-BFF7-A991342F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C0D3-05A1-4029-BE3C-0578AAD60B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630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663E-1F6C-43CC-8FAC-048F7A42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847D3D-BD3C-4385-ABBE-CE8A0AA8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8D35-6F3B-4396-A26E-ABD7D6D0C018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EB41BE-9FFB-47D0-965C-A691456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D3C75D-3916-4308-B9BD-8E6735E7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C0D3-05A1-4029-BE3C-0578AAD60B9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78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7169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9A14A-47A5-604D-B7B8-002FF0D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A7B982-D345-AF40-BE3F-27F9AB59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09CE51-228C-CF47-90DE-4D68EAED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5885F-7835-0048-A67E-86B4A139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C36B1D-EF07-0142-A1DB-6821A6F1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39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23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68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540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>
            <a:spLocks noGrp="1"/>
          </p:cNvSpPr>
          <p:nvPr>
            <p:ph type="pic" idx="2"/>
          </p:nvPr>
        </p:nvSpPr>
        <p:spPr>
          <a:xfrm>
            <a:off x="7816850" y="1703388"/>
            <a:ext cx="5773738" cy="364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94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>
            <a:spLocks noGrp="1"/>
          </p:cNvSpPr>
          <p:nvPr>
            <p:ph type="pic" idx="2"/>
          </p:nvPr>
        </p:nvSpPr>
        <p:spPr>
          <a:xfrm>
            <a:off x="1381125" y="1882587"/>
            <a:ext cx="2043114" cy="356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462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7"/>
          <p:cNvSpPr>
            <a:spLocks noGrp="1"/>
          </p:cNvSpPr>
          <p:nvPr>
            <p:ph type="pic" idx="2"/>
          </p:nvPr>
        </p:nvSpPr>
        <p:spPr>
          <a:xfrm>
            <a:off x="2286000" y="3199873"/>
            <a:ext cx="1016000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2" name="Google Shape;132;p47"/>
          <p:cNvSpPr>
            <a:spLocks noGrp="1"/>
          </p:cNvSpPr>
          <p:nvPr>
            <p:ph type="pic" idx="3"/>
          </p:nvPr>
        </p:nvSpPr>
        <p:spPr>
          <a:xfrm>
            <a:off x="5588000" y="3199873"/>
            <a:ext cx="1016000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47"/>
          <p:cNvSpPr>
            <a:spLocks noGrp="1"/>
          </p:cNvSpPr>
          <p:nvPr>
            <p:ph type="pic" idx="4"/>
          </p:nvPr>
        </p:nvSpPr>
        <p:spPr>
          <a:xfrm>
            <a:off x="8890000" y="3199873"/>
            <a:ext cx="1016000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oppins"/>
              <a:buChar char="•"/>
              <a:defRPr sz="28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4" name="Google Shape;134;p47"/>
          <p:cNvSpPr txBox="1">
            <a:spLocks noGrp="1"/>
          </p:cNvSpPr>
          <p:nvPr>
            <p:ph type="sldNum" idx="12"/>
          </p:nvPr>
        </p:nvSpPr>
        <p:spPr>
          <a:xfrm>
            <a:off x="5892800" y="6217871"/>
            <a:ext cx="2844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Poppins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78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6967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4873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47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90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C9901A-D8C0-564D-9941-2A98BD2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6563CE-0791-DF44-990B-C2C535544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3D230A-A278-2E43-8824-E820DAB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FE0A00-508D-AC4D-BBDA-90699B22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21746-F01B-EC4F-BA08-DFD1B265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103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07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4768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89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011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85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44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4891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849864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150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7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023E4-0D1F-2345-AC06-BFE848AA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BB5EC9-1D0B-F14F-A8AE-3615211A3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D807AA-C902-5644-B5A5-12975587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1E216-BF95-384A-B6BA-87C4A5EF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51FBC4-BFF1-BD44-9640-F5517FA8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7944E0-4B57-EF44-A8FA-BD35746E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39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8D3BF-F230-2E4A-9244-D539A0B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F3914F-6FB3-494F-A01A-998FFF6BC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599D22-C78C-034C-A99A-70D0EB4DC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E20FA3-3A66-AA4E-A6AB-60C3E98F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40073F-BBB2-BA41-B657-0FDDBA3A0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796093-5D00-314A-96DE-156463E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6F72DF-2337-2242-8A9B-6AA86C51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BEF7BE-4D0A-8941-B880-60F429B0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07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0C876-76D2-3140-9659-513D5E34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7C5D2D-612A-5D40-89D2-24F56518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B6BB3E-9A3C-5E47-9D43-67CB504F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3F6B27-8121-954A-901A-560B8A4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28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DE9A3C-CD1C-B949-9099-F65B4EE5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95A0612-8CB7-E84C-9704-5C664C1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0E7DC-966E-5D44-B1D8-F4571E50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13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8E5C63-EBB5-6643-9AB0-295F20BA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8E7E22-F675-8244-80C9-B9302D02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5C254C-18D4-754D-A848-661DA008C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68A3EB-3EBE-0946-963E-FD4C7BD6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C11D3A-CE7D-E744-864A-8CC90E39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7785AD-0EEE-6940-8DEA-319E941D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83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067AC-B62C-DC43-8C33-83E13ED6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3689283-60EA-F24A-8B0C-EA7086DB5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B11F31-F2B7-F94D-9F6B-AAE18CA57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D8FF3E-8BBE-FC4D-9B6A-0B40A759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688C7D-B75F-1748-98BA-66E001254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71BEEF-6E0F-9046-9CDB-3A60787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6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E88ED7-5096-074B-959F-1806F48F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03F09C-E52C-4945-AFF5-144A137F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FA360D-507D-5246-84AE-95B51FF00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41EC1-0CC1-464A-8D43-E9BC37436022}" type="datetimeFigureOut">
              <a:rPr lang="it-IT" smtClean="0"/>
              <a:t>13/04/21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E2446E-C8F2-C143-921E-52F7B6297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AD32F-DEFB-7941-BEC6-A1C014AB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E174-0272-F944-8332-76FE11197B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2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0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70" r:id="rId4"/>
    <p:sldLayoutId id="2147483671" r:id="rId5"/>
    <p:sldLayoutId id="2147483672" r:id="rId6"/>
    <p:sldLayoutId id="2147483673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46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Ih67GKigx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5608691" y="830996"/>
            <a:ext cx="64691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Hackathon_21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866229" y="5871911"/>
            <a:ext cx="50083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3600">
                <a:solidFill>
                  <a:prstClr val="white"/>
                </a:solidFill>
                <a:latin typeface="Calibri Light" panose="020F0302020204030204"/>
              </a:rPr>
              <a:t>DIZME </a:t>
            </a:r>
            <a:r>
              <a:rPr lang="it-IT" sz="3200">
                <a:solidFill>
                  <a:prstClr val="white"/>
                </a:solidFill>
                <a:latin typeface="Calibri Light" panose="020F0302020204030204"/>
              </a:rPr>
              <a:t> </a:t>
            </a:r>
            <a:r>
              <a:rPr lang="it-IT" sz="4000" err="1">
                <a:solidFill>
                  <a:prstClr val="white"/>
                </a:solidFill>
                <a:latin typeface="Mistral" panose="03090702030407020403" pitchFamily="66" charset="0"/>
              </a:rPr>
              <a:t>This</a:t>
            </a:r>
            <a:r>
              <a:rPr lang="it-IT" sz="4000">
                <a:solidFill>
                  <a:prstClr val="white"/>
                </a:solidFill>
                <a:latin typeface="Mistral" panose="03090702030407020403" pitchFamily="66" charset="0"/>
              </a:rPr>
              <a:t> </a:t>
            </a:r>
            <a:r>
              <a:rPr lang="it-IT" sz="4000" err="1">
                <a:solidFill>
                  <a:prstClr val="white"/>
                </a:solidFill>
                <a:latin typeface="Mistral" panose="03090702030407020403" pitchFamily="66" charset="0"/>
              </a:rPr>
              <a:t>is</a:t>
            </a:r>
            <a:r>
              <a:rPr lang="it-IT" sz="4000">
                <a:solidFill>
                  <a:prstClr val="white"/>
                </a:solidFill>
                <a:latin typeface="Mistral" panose="03090702030407020403" pitchFamily="66" charset="0"/>
              </a:rPr>
              <a:t> me</a:t>
            </a:r>
            <a:endParaRPr lang="ko-KR" altLang="en-US" sz="3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B054D87-45F2-BB45-B097-BB01D72AAEA9}"/>
              </a:ext>
            </a:extLst>
          </p:cNvPr>
          <p:cNvSpPr txBox="1"/>
          <p:nvPr/>
        </p:nvSpPr>
        <p:spPr>
          <a:xfrm>
            <a:off x="1611570" y="1613118"/>
            <a:ext cx="8686800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Gaya Real Estate Token</a:t>
            </a:r>
          </a:p>
        </p:txBody>
      </p:sp>
    </p:spTree>
    <p:extLst>
      <p:ext uri="{BB962C8B-B14F-4D97-AF65-F5344CB8AC3E}">
        <p14:creationId xmlns:p14="http://schemas.microsoft.com/office/powerpoint/2010/main" val="61830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"/>
          <p:cNvSpPr txBox="1"/>
          <p:nvPr/>
        </p:nvSpPr>
        <p:spPr>
          <a:xfrm>
            <a:off x="4644681" y="1561218"/>
            <a:ext cx="58709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en-US" sz="3200" dirty="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I </a:t>
            </a:r>
            <a:r>
              <a:rPr lang="en-US" sz="3200" dirty="0" err="1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Benifici</a:t>
            </a:r>
            <a:r>
              <a:rPr lang="en-US" sz="3200" dirty="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introdotti</a:t>
            </a:r>
            <a:r>
              <a:rPr lang="en-US" sz="3200" dirty="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 da Gaya</a:t>
            </a:r>
            <a:endParaRPr sz="3200" dirty="0">
              <a:solidFill>
                <a:srgbClr val="404040"/>
              </a:solidFill>
              <a:latin typeface="+mj-lt"/>
              <a:cs typeface="Poppins"/>
            </a:endParaRPr>
          </a:p>
        </p:txBody>
      </p:sp>
      <p:sp>
        <p:nvSpPr>
          <p:cNvPr id="350" name="Google Shape;350;p6"/>
          <p:cNvSpPr/>
          <p:nvPr/>
        </p:nvSpPr>
        <p:spPr>
          <a:xfrm rot="10800000">
            <a:off x="11407067" y="277091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6"/>
          <p:cNvSpPr txBox="1"/>
          <p:nvPr/>
        </p:nvSpPr>
        <p:spPr>
          <a:xfrm>
            <a:off x="5082583" y="3228381"/>
            <a:ext cx="28309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aiuta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a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ridurre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tempi e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costi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rispettando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l’ambiente</a:t>
            </a:r>
            <a:endParaRPr sz="2000" dirty="0">
              <a:latin typeface="+mj-lt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5082583" y="2879503"/>
            <a:ext cx="18149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12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Timesaving</a:t>
            </a:r>
            <a:endParaRPr sz="2000" b="1" dirty="0">
              <a:latin typeface="+mj-lt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5082583" y="4905888"/>
            <a:ext cx="283091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Conforme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alle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firme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elettroniche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regolamentate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da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eIDAS</a:t>
            </a:r>
            <a:endParaRPr lang="en-US" dirty="0">
              <a:solidFill>
                <a:srgbClr val="80808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6"/>
          <p:cNvSpPr txBox="1"/>
          <p:nvPr/>
        </p:nvSpPr>
        <p:spPr>
          <a:xfrm>
            <a:off x="5082583" y="4514337"/>
            <a:ext cx="215973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12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Legal</a:t>
            </a:r>
            <a:endParaRPr sz="2000" b="1" dirty="0">
              <a:latin typeface="+mj-lt"/>
            </a:endParaRPr>
          </a:p>
        </p:txBody>
      </p:sp>
      <p:sp>
        <p:nvSpPr>
          <p:cNvPr id="355" name="Google Shape;355;p6"/>
          <p:cNvSpPr txBox="1"/>
          <p:nvPr/>
        </p:nvSpPr>
        <p:spPr>
          <a:xfrm>
            <a:off x="8392014" y="3228381"/>
            <a:ext cx="28309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Concludere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accordi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senza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attriti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o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distrazioni</a:t>
            </a:r>
            <a:endParaRPr sz="3600" dirty="0">
              <a:latin typeface="+mj-lt"/>
            </a:endParaRPr>
          </a:p>
        </p:txBody>
      </p:sp>
      <p:sp>
        <p:nvSpPr>
          <p:cNvPr id="356" name="Google Shape;356;p6"/>
          <p:cNvSpPr txBox="1"/>
          <p:nvPr/>
        </p:nvSpPr>
        <p:spPr>
          <a:xfrm>
            <a:off x="8392014" y="2879503"/>
            <a:ext cx="195961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1200"/>
            </a:pPr>
            <a:r>
              <a:rPr lang="en-US" sz="2000" b="1" dirty="0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Frictionless</a:t>
            </a:r>
            <a:endParaRPr sz="2000" b="1" dirty="0">
              <a:latin typeface="+mj-lt"/>
            </a:endParaRPr>
          </a:p>
        </p:txBody>
      </p:sp>
      <p:pic>
        <p:nvPicPr>
          <p:cNvPr id="359" name="Google Shape;359;p6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-2102134" y="-283081"/>
            <a:ext cx="5082092" cy="74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" descr="Picture Placeholder 2"/>
          <p:cNvPicPr preferRelativeResize="0"/>
          <p:nvPr/>
        </p:nvPicPr>
        <p:blipFill rotWithShape="1">
          <a:blip r:embed="rId4">
            <a:alphaModFix/>
          </a:blip>
          <a:srcRect l="16040" r="123"/>
          <a:stretch/>
        </p:blipFill>
        <p:spPr>
          <a:xfrm>
            <a:off x="-2650594" y="1149531"/>
            <a:ext cx="5957889" cy="44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/>
          <p:nvPr/>
        </p:nvSpPr>
        <p:spPr>
          <a:xfrm>
            <a:off x="4705000" y="4570962"/>
            <a:ext cx="203472" cy="3241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494"/>
                </a:moveTo>
                <a:lnTo>
                  <a:pt x="10275" y="13494"/>
                </a:lnTo>
                <a:lnTo>
                  <a:pt x="9750" y="13822"/>
                </a:lnTo>
                <a:lnTo>
                  <a:pt x="9750" y="17196"/>
                </a:lnTo>
                <a:lnTo>
                  <a:pt x="9975" y="17383"/>
                </a:lnTo>
                <a:lnTo>
                  <a:pt x="10275" y="17570"/>
                </a:lnTo>
                <a:lnTo>
                  <a:pt x="11325" y="17570"/>
                </a:lnTo>
                <a:lnTo>
                  <a:pt x="11925" y="17196"/>
                </a:lnTo>
                <a:lnTo>
                  <a:pt x="11925" y="13822"/>
                </a:lnTo>
                <a:lnTo>
                  <a:pt x="11625" y="13682"/>
                </a:lnTo>
                <a:lnTo>
                  <a:pt x="11325" y="13494"/>
                </a:lnTo>
                <a:lnTo>
                  <a:pt x="10800" y="13494"/>
                </a:lnTo>
                <a:close/>
                <a:moveTo>
                  <a:pt x="19425" y="10777"/>
                </a:moveTo>
                <a:lnTo>
                  <a:pt x="19425" y="5388"/>
                </a:lnTo>
                <a:lnTo>
                  <a:pt x="19200" y="4404"/>
                </a:lnTo>
                <a:lnTo>
                  <a:pt x="18675" y="3374"/>
                </a:lnTo>
                <a:lnTo>
                  <a:pt x="18075" y="2343"/>
                </a:lnTo>
                <a:lnTo>
                  <a:pt x="17025" y="1499"/>
                </a:lnTo>
                <a:lnTo>
                  <a:pt x="15675" y="843"/>
                </a:lnTo>
                <a:lnTo>
                  <a:pt x="14100" y="515"/>
                </a:lnTo>
                <a:lnTo>
                  <a:pt x="12450" y="141"/>
                </a:lnTo>
                <a:lnTo>
                  <a:pt x="10800" y="0"/>
                </a:lnTo>
                <a:lnTo>
                  <a:pt x="9225" y="141"/>
                </a:lnTo>
                <a:lnTo>
                  <a:pt x="7575" y="515"/>
                </a:lnTo>
                <a:lnTo>
                  <a:pt x="5925" y="843"/>
                </a:lnTo>
                <a:lnTo>
                  <a:pt x="4575" y="1499"/>
                </a:lnTo>
                <a:lnTo>
                  <a:pt x="3525" y="2343"/>
                </a:lnTo>
                <a:lnTo>
                  <a:pt x="3000" y="3374"/>
                </a:lnTo>
                <a:lnTo>
                  <a:pt x="2400" y="4404"/>
                </a:lnTo>
                <a:lnTo>
                  <a:pt x="2175" y="5388"/>
                </a:lnTo>
                <a:lnTo>
                  <a:pt x="2175" y="10777"/>
                </a:lnTo>
                <a:lnTo>
                  <a:pt x="1350" y="11620"/>
                </a:lnTo>
                <a:lnTo>
                  <a:pt x="525" y="12651"/>
                </a:lnTo>
                <a:lnTo>
                  <a:pt x="300" y="13682"/>
                </a:lnTo>
                <a:lnTo>
                  <a:pt x="0" y="14853"/>
                </a:lnTo>
                <a:lnTo>
                  <a:pt x="300" y="16212"/>
                </a:lnTo>
                <a:lnTo>
                  <a:pt x="825" y="17570"/>
                </a:lnTo>
                <a:lnTo>
                  <a:pt x="1875" y="18554"/>
                </a:lnTo>
                <a:lnTo>
                  <a:pt x="3225" y="19585"/>
                </a:lnTo>
                <a:lnTo>
                  <a:pt x="4875" y="20429"/>
                </a:lnTo>
                <a:lnTo>
                  <a:pt x="6525" y="21085"/>
                </a:lnTo>
                <a:lnTo>
                  <a:pt x="8625" y="21459"/>
                </a:lnTo>
                <a:lnTo>
                  <a:pt x="10800" y="21600"/>
                </a:lnTo>
                <a:lnTo>
                  <a:pt x="12975" y="21459"/>
                </a:lnTo>
                <a:lnTo>
                  <a:pt x="15150" y="21085"/>
                </a:lnTo>
                <a:lnTo>
                  <a:pt x="16800" y="20429"/>
                </a:lnTo>
                <a:lnTo>
                  <a:pt x="18375" y="19585"/>
                </a:lnTo>
                <a:lnTo>
                  <a:pt x="19725" y="18554"/>
                </a:lnTo>
                <a:lnTo>
                  <a:pt x="20775" y="17570"/>
                </a:lnTo>
                <a:lnTo>
                  <a:pt x="21375" y="16212"/>
                </a:lnTo>
                <a:lnTo>
                  <a:pt x="21600" y="14853"/>
                </a:lnTo>
                <a:lnTo>
                  <a:pt x="21375" y="13682"/>
                </a:lnTo>
                <a:lnTo>
                  <a:pt x="21075" y="12651"/>
                </a:lnTo>
                <a:lnTo>
                  <a:pt x="20250" y="11620"/>
                </a:lnTo>
                <a:lnTo>
                  <a:pt x="19425" y="10777"/>
                </a:lnTo>
                <a:close/>
                <a:moveTo>
                  <a:pt x="4350" y="5388"/>
                </a:moveTo>
                <a:lnTo>
                  <a:pt x="4350" y="4545"/>
                </a:lnTo>
                <a:lnTo>
                  <a:pt x="4875" y="3889"/>
                </a:lnTo>
                <a:lnTo>
                  <a:pt x="5400" y="3186"/>
                </a:lnTo>
                <a:lnTo>
                  <a:pt x="6225" y="2530"/>
                </a:lnTo>
                <a:lnTo>
                  <a:pt x="7275" y="2015"/>
                </a:lnTo>
                <a:lnTo>
                  <a:pt x="8400" y="1687"/>
                </a:lnTo>
                <a:lnTo>
                  <a:pt x="9450" y="1359"/>
                </a:lnTo>
                <a:lnTo>
                  <a:pt x="12150" y="1359"/>
                </a:lnTo>
                <a:lnTo>
                  <a:pt x="13275" y="1687"/>
                </a:lnTo>
                <a:lnTo>
                  <a:pt x="14325" y="2015"/>
                </a:lnTo>
                <a:lnTo>
                  <a:pt x="15450" y="2530"/>
                </a:lnTo>
                <a:lnTo>
                  <a:pt x="16200" y="3186"/>
                </a:lnTo>
                <a:lnTo>
                  <a:pt x="16800" y="3889"/>
                </a:lnTo>
                <a:lnTo>
                  <a:pt x="17250" y="4545"/>
                </a:lnTo>
                <a:lnTo>
                  <a:pt x="17250" y="9418"/>
                </a:lnTo>
                <a:lnTo>
                  <a:pt x="15975" y="8949"/>
                </a:lnTo>
                <a:lnTo>
                  <a:pt x="14325" y="8434"/>
                </a:lnTo>
                <a:lnTo>
                  <a:pt x="12675" y="8293"/>
                </a:lnTo>
                <a:lnTo>
                  <a:pt x="10800" y="8106"/>
                </a:lnTo>
                <a:lnTo>
                  <a:pt x="8925" y="8293"/>
                </a:lnTo>
                <a:lnTo>
                  <a:pt x="7275" y="8434"/>
                </a:lnTo>
                <a:lnTo>
                  <a:pt x="5700" y="8949"/>
                </a:lnTo>
                <a:lnTo>
                  <a:pt x="4350" y="9418"/>
                </a:lnTo>
                <a:lnTo>
                  <a:pt x="4350" y="5388"/>
                </a:lnTo>
                <a:close/>
                <a:moveTo>
                  <a:pt x="10800" y="20241"/>
                </a:moveTo>
                <a:lnTo>
                  <a:pt x="9225" y="20101"/>
                </a:lnTo>
                <a:lnTo>
                  <a:pt x="7575" y="19726"/>
                </a:lnTo>
                <a:lnTo>
                  <a:pt x="5925" y="19398"/>
                </a:lnTo>
                <a:lnTo>
                  <a:pt x="4575" y="18742"/>
                </a:lnTo>
                <a:lnTo>
                  <a:pt x="3525" y="17898"/>
                </a:lnTo>
                <a:lnTo>
                  <a:pt x="3000" y="16868"/>
                </a:lnTo>
                <a:lnTo>
                  <a:pt x="2400" y="15884"/>
                </a:lnTo>
                <a:lnTo>
                  <a:pt x="2175" y="14853"/>
                </a:lnTo>
                <a:lnTo>
                  <a:pt x="2400" y="13822"/>
                </a:lnTo>
                <a:lnTo>
                  <a:pt x="3000" y="12838"/>
                </a:lnTo>
                <a:lnTo>
                  <a:pt x="3525" y="11807"/>
                </a:lnTo>
                <a:lnTo>
                  <a:pt x="4575" y="10964"/>
                </a:lnTo>
                <a:lnTo>
                  <a:pt x="5925" y="10261"/>
                </a:lnTo>
                <a:lnTo>
                  <a:pt x="7575" y="9980"/>
                </a:lnTo>
                <a:lnTo>
                  <a:pt x="9225" y="9605"/>
                </a:lnTo>
                <a:lnTo>
                  <a:pt x="10800" y="9418"/>
                </a:lnTo>
                <a:lnTo>
                  <a:pt x="12450" y="9605"/>
                </a:lnTo>
                <a:lnTo>
                  <a:pt x="14100" y="9980"/>
                </a:lnTo>
                <a:lnTo>
                  <a:pt x="15675" y="10449"/>
                </a:lnTo>
                <a:lnTo>
                  <a:pt x="17850" y="11807"/>
                </a:lnTo>
                <a:lnTo>
                  <a:pt x="18675" y="12838"/>
                </a:lnTo>
                <a:lnTo>
                  <a:pt x="19200" y="13822"/>
                </a:lnTo>
                <a:lnTo>
                  <a:pt x="19425" y="14853"/>
                </a:lnTo>
                <a:lnTo>
                  <a:pt x="19200" y="15884"/>
                </a:lnTo>
                <a:lnTo>
                  <a:pt x="18675" y="16868"/>
                </a:lnTo>
                <a:lnTo>
                  <a:pt x="18075" y="17898"/>
                </a:lnTo>
                <a:lnTo>
                  <a:pt x="17025" y="18742"/>
                </a:lnTo>
                <a:lnTo>
                  <a:pt x="15675" y="19398"/>
                </a:lnTo>
                <a:lnTo>
                  <a:pt x="14100" y="19726"/>
                </a:lnTo>
                <a:lnTo>
                  <a:pt x="12450" y="20101"/>
                </a:lnTo>
                <a:lnTo>
                  <a:pt x="10800" y="2024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80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8049666" y="2954879"/>
            <a:ext cx="311743" cy="3241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717" y="8762"/>
                </a:moveTo>
                <a:lnTo>
                  <a:pt x="9057" y="8762"/>
                </a:lnTo>
                <a:lnTo>
                  <a:pt x="9396" y="8434"/>
                </a:lnTo>
                <a:lnTo>
                  <a:pt x="9735" y="8059"/>
                </a:lnTo>
                <a:lnTo>
                  <a:pt x="9735" y="7403"/>
                </a:lnTo>
                <a:lnTo>
                  <a:pt x="9396" y="7075"/>
                </a:lnTo>
                <a:lnTo>
                  <a:pt x="9057" y="6700"/>
                </a:lnTo>
                <a:lnTo>
                  <a:pt x="8330" y="6700"/>
                </a:lnTo>
                <a:lnTo>
                  <a:pt x="7991" y="7075"/>
                </a:lnTo>
                <a:lnTo>
                  <a:pt x="7652" y="7403"/>
                </a:lnTo>
                <a:lnTo>
                  <a:pt x="7652" y="8059"/>
                </a:lnTo>
                <a:lnTo>
                  <a:pt x="7991" y="8434"/>
                </a:lnTo>
                <a:lnTo>
                  <a:pt x="8330" y="8762"/>
                </a:lnTo>
                <a:lnTo>
                  <a:pt x="8717" y="8762"/>
                </a:lnTo>
                <a:close/>
                <a:moveTo>
                  <a:pt x="4504" y="8762"/>
                </a:moveTo>
                <a:lnTo>
                  <a:pt x="4843" y="8762"/>
                </a:lnTo>
                <a:lnTo>
                  <a:pt x="5570" y="8059"/>
                </a:lnTo>
                <a:lnTo>
                  <a:pt x="5570" y="7403"/>
                </a:lnTo>
                <a:lnTo>
                  <a:pt x="5182" y="7075"/>
                </a:lnTo>
                <a:lnTo>
                  <a:pt x="4843" y="6700"/>
                </a:lnTo>
                <a:lnTo>
                  <a:pt x="4165" y="6700"/>
                </a:lnTo>
                <a:lnTo>
                  <a:pt x="3826" y="7075"/>
                </a:lnTo>
                <a:lnTo>
                  <a:pt x="3439" y="7403"/>
                </a:lnTo>
                <a:lnTo>
                  <a:pt x="3439" y="8059"/>
                </a:lnTo>
                <a:lnTo>
                  <a:pt x="4165" y="8762"/>
                </a:lnTo>
                <a:lnTo>
                  <a:pt x="4504" y="8762"/>
                </a:lnTo>
                <a:close/>
                <a:moveTo>
                  <a:pt x="12883" y="8762"/>
                </a:moveTo>
                <a:lnTo>
                  <a:pt x="13222" y="8762"/>
                </a:lnTo>
                <a:lnTo>
                  <a:pt x="13948" y="8059"/>
                </a:lnTo>
                <a:lnTo>
                  <a:pt x="13948" y="7403"/>
                </a:lnTo>
                <a:lnTo>
                  <a:pt x="13561" y="7075"/>
                </a:lnTo>
                <a:lnTo>
                  <a:pt x="13222" y="6700"/>
                </a:lnTo>
                <a:lnTo>
                  <a:pt x="12543" y="6700"/>
                </a:lnTo>
                <a:lnTo>
                  <a:pt x="12156" y="7075"/>
                </a:lnTo>
                <a:lnTo>
                  <a:pt x="11865" y="7403"/>
                </a:lnTo>
                <a:lnTo>
                  <a:pt x="11865" y="8059"/>
                </a:lnTo>
                <a:lnTo>
                  <a:pt x="12156" y="8434"/>
                </a:lnTo>
                <a:lnTo>
                  <a:pt x="12543" y="8762"/>
                </a:lnTo>
                <a:lnTo>
                  <a:pt x="12883" y="8762"/>
                </a:lnTo>
                <a:close/>
                <a:moveTo>
                  <a:pt x="18839" y="6232"/>
                </a:moveTo>
                <a:lnTo>
                  <a:pt x="18839" y="6700"/>
                </a:lnTo>
                <a:lnTo>
                  <a:pt x="18646" y="7918"/>
                </a:lnTo>
                <a:lnTo>
                  <a:pt x="19324" y="8762"/>
                </a:lnTo>
                <a:lnTo>
                  <a:pt x="19857" y="9746"/>
                </a:lnTo>
                <a:lnTo>
                  <a:pt x="20050" y="10777"/>
                </a:lnTo>
                <a:lnTo>
                  <a:pt x="20196" y="11807"/>
                </a:lnTo>
                <a:lnTo>
                  <a:pt x="20196" y="12651"/>
                </a:lnTo>
                <a:lnTo>
                  <a:pt x="20050" y="13494"/>
                </a:lnTo>
                <a:lnTo>
                  <a:pt x="19711" y="14150"/>
                </a:lnTo>
                <a:lnTo>
                  <a:pt x="19324" y="14853"/>
                </a:lnTo>
                <a:lnTo>
                  <a:pt x="18839" y="15509"/>
                </a:lnTo>
                <a:lnTo>
                  <a:pt x="18113" y="16165"/>
                </a:lnTo>
                <a:lnTo>
                  <a:pt x="16709" y="17196"/>
                </a:lnTo>
                <a:lnTo>
                  <a:pt x="16709" y="19585"/>
                </a:lnTo>
                <a:lnTo>
                  <a:pt x="14287" y="18039"/>
                </a:lnTo>
                <a:lnTo>
                  <a:pt x="12543" y="18226"/>
                </a:lnTo>
                <a:lnTo>
                  <a:pt x="11284" y="18039"/>
                </a:lnTo>
                <a:lnTo>
                  <a:pt x="10267" y="17898"/>
                </a:lnTo>
                <a:lnTo>
                  <a:pt x="8524" y="16868"/>
                </a:lnTo>
                <a:lnTo>
                  <a:pt x="6441" y="16868"/>
                </a:lnTo>
                <a:lnTo>
                  <a:pt x="7846" y="17898"/>
                </a:lnTo>
                <a:lnTo>
                  <a:pt x="9057" y="18742"/>
                </a:lnTo>
                <a:lnTo>
                  <a:pt x="10606" y="19210"/>
                </a:lnTo>
                <a:lnTo>
                  <a:pt x="12543" y="19398"/>
                </a:lnTo>
                <a:lnTo>
                  <a:pt x="14287" y="19210"/>
                </a:lnTo>
                <a:lnTo>
                  <a:pt x="18113" y="21600"/>
                </a:lnTo>
                <a:lnTo>
                  <a:pt x="18113" y="17711"/>
                </a:lnTo>
                <a:lnTo>
                  <a:pt x="19517" y="16540"/>
                </a:lnTo>
                <a:lnTo>
                  <a:pt x="20196" y="15837"/>
                </a:lnTo>
                <a:lnTo>
                  <a:pt x="20728" y="15181"/>
                </a:lnTo>
                <a:lnTo>
                  <a:pt x="21067" y="14338"/>
                </a:lnTo>
                <a:lnTo>
                  <a:pt x="21455" y="13494"/>
                </a:lnTo>
                <a:lnTo>
                  <a:pt x="21600" y="12651"/>
                </a:lnTo>
                <a:lnTo>
                  <a:pt x="21600" y="11620"/>
                </a:lnTo>
                <a:lnTo>
                  <a:pt x="21455" y="10121"/>
                </a:lnTo>
                <a:lnTo>
                  <a:pt x="20922" y="8574"/>
                </a:lnTo>
                <a:lnTo>
                  <a:pt x="20050" y="7262"/>
                </a:lnTo>
                <a:lnTo>
                  <a:pt x="18839" y="6232"/>
                </a:lnTo>
                <a:close/>
                <a:moveTo>
                  <a:pt x="6780" y="15321"/>
                </a:moveTo>
                <a:lnTo>
                  <a:pt x="9057" y="15509"/>
                </a:lnTo>
                <a:lnTo>
                  <a:pt x="10800" y="15321"/>
                </a:lnTo>
                <a:lnTo>
                  <a:pt x="12543" y="14853"/>
                </a:lnTo>
                <a:lnTo>
                  <a:pt x="13948" y="14150"/>
                </a:lnTo>
                <a:lnTo>
                  <a:pt x="15159" y="13166"/>
                </a:lnTo>
                <a:lnTo>
                  <a:pt x="16030" y="11948"/>
                </a:lnTo>
                <a:lnTo>
                  <a:pt x="16902" y="10589"/>
                </a:lnTo>
                <a:lnTo>
                  <a:pt x="17241" y="9277"/>
                </a:lnTo>
                <a:lnTo>
                  <a:pt x="17435" y="7544"/>
                </a:lnTo>
                <a:lnTo>
                  <a:pt x="17241" y="6044"/>
                </a:lnTo>
                <a:lnTo>
                  <a:pt x="16709" y="4732"/>
                </a:lnTo>
                <a:lnTo>
                  <a:pt x="15837" y="3374"/>
                </a:lnTo>
                <a:lnTo>
                  <a:pt x="14820" y="2155"/>
                </a:lnTo>
                <a:lnTo>
                  <a:pt x="13561" y="1312"/>
                </a:lnTo>
                <a:lnTo>
                  <a:pt x="12156" y="656"/>
                </a:lnTo>
                <a:lnTo>
                  <a:pt x="10606" y="141"/>
                </a:lnTo>
                <a:lnTo>
                  <a:pt x="9057" y="0"/>
                </a:lnTo>
                <a:lnTo>
                  <a:pt x="7313" y="141"/>
                </a:lnTo>
                <a:lnTo>
                  <a:pt x="5570" y="656"/>
                </a:lnTo>
                <a:lnTo>
                  <a:pt x="3971" y="1312"/>
                </a:lnTo>
                <a:lnTo>
                  <a:pt x="2567" y="2155"/>
                </a:lnTo>
                <a:lnTo>
                  <a:pt x="1550" y="3374"/>
                </a:lnTo>
                <a:lnTo>
                  <a:pt x="678" y="4732"/>
                </a:lnTo>
                <a:lnTo>
                  <a:pt x="145" y="6044"/>
                </a:lnTo>
                <a:lnTo>
                  <a:pt x="0" y="7544"/>
                </a:lnTo>
                <a:lnTo>
                  <a:pt x="145" y="9418"/>
                </a:lnTo>
                <a:lnTo>
                  <a:pt x="678" y="11105"/>
                </a:lnTo>
                <a:lnTo>
                  <a:pt x="1550" y="12463"/>
                </a:lnTo>
                <a:lnTo>
                  <a:pt x="2761" y="13635"/>
                </a:lnTo>
                <a:lnTo>
                  <a:pt x="2761" y="17524"/>
                </a:lnTo>
                <a:lnTo>
                  <a:pt x="6780" y="15321"/>
                </a:lnTo>
                <a:close/>
                <a:moveTo>
                  <a:pt x="1356" y="7731"/>
                </a:moveTo>
                <a:lnTo>
                  <a:pt x="1550" y="6419"/>
                </a:lnTo>
                <a:lnTo>
                  <a:pt x="1889" y="5201"/>
                </a:lnTo>
                <a:lnTo>
                  <a:pt x="2567" y="4217"/>
                </a:lnTo>
                <a:lnTo>
                  <a:pt x="3632" y="3186"/>
                </a:lnTo>
                <a:lnTo>
                  <a:pt x="4698" y="2343"/>
                </a:lnTo>
                <a:lnTo>
                  <a:pt x="6102" y="1827"/>
                </a:lnTo>
                <a:lnTo>
                  <a:pt x="7458" y="1499"/>
                </a:lnTo>
                <a:lnTo>
                  <a:pt x="9057" y="1312"/>
                </a:lnTo>
                <a:lnTo>
                  <a:pt x="10267" y="1499"/>
                </a:lnTo>
                <a:lnTo>
                  <a:pt x="11672" y="1827"/>
                </a:lnTo>
                <a:lnTo>
                  <a:pt x="12689" y="2343"/>
                </a:lnTo>
                <a:lnTo>
                  <a:pt x="13754" y="3186"/>
                </a:lnTo>
                <a:lnTo>
                  <a:pt x="14820" y="4217"/>
                </a:lnTo>
                <a:lnTo>
                  <a:pt x="15498" y="5201"/>
                </a:lnTo>
                <a:lnTo>
                  <a:pt x="15837" y="6419"/>
                </a:lnTo>
                <a:lnTo>
                  <a:pt x="16030" y="7731"/>
                </a:lnTo>
                <a:lnTo>
                  <a:pt x="15837" y="9090"/>
                </a:lnTo>
                <a:lnTo>
                  <a:pt x="15498" y="10261"/>
                </a:lnTo>
                <a:lnTo>
                  <a:pt x="14965" y="11292"/>
                </a:lnTo>
                <a:lnTo>
                  <a:pt x="14093" y="12276"/>
                </a:lnTo>
                <a:lnTo>
                  <a:pt x="13028" y="13166"/>
                </a:lnTo>
                <a:lnTo>
                  <a:pt x="12011" y="13635"/>
                </a:lnTo>
                <a:lnTo>
                  <a:pt x="10606" y="14010"/>
                </a:lnTo>
                <a:lnTo>
                  <a:pt x="9057" y="14150"/>
                </a:lnTo>
                <a:lnTo>
                  <a:pt x="7846" y="14150"/>
                </a:lnTo>
                <a:lnTo>
                  <a:pt x="6587" y="14010"/>
                </a:lnTo>
                <a:lnTo>
                  <a:pt x="4165" y="15509"/>
                </a:lnTo>
                <a:lnTo>
                  <a:pt x="4165" y="13166"/>
                </a:lnTo>
                <a:lnTo>
                  <a:pt x="2954" y="11948"/>
                </a:lnTo>
                <a:lnTo>
                  <a:pt x="2083" y="10777"/>
                </a:lnTo>
                <a:lnTo>
                  <a:pt x="1550" y="9277"/>
                </a:lnTo>
                <a:lnTo>
                  <a:pt x="1356" y="773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80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6"/>
          <p:cNvSpPr/>
          <p:nvPr/>
        </p:nvSpPr>
        <p:spPr>
          <a:xfrm>
            <a:off x="8043481" y="4615815"/>
            <a:ext cx="324108" cy="3241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3" y="0"/>
                </a:moveTo>
                <a:lnTo>
                  <a:pt x="9605" y="0"/>
                </a:lnTo>
                <a:lnTo>
                  <a:pt x="8621" y="187"/>
                </a:lnTo>
                <a:lnTo>
                  <a:pt x="6560" y="843"/>
                </a:lnTo>
                <a:lnTo>
                  <a:pt x="5576" y="1359"/>
                </a:lnTo>
                <a:lnTo>
                  <a:pt x="4732" y="1874"/>
                </a:lnTo>
                <a:lnTo>
                  <a:pt x="3233" y="3233"/>
                </a:lnTo>
                <a:lnTo>
                  <a:pt x="1874" y="4732"/>
                </a:lnTo>
                <a:lnTo>
                  <a:pt x="1359" y="5576"/>
                </a:lnTo>
                <a:lnTo>
                  <a:pt x="843" y="6560"/>
                </a:lnTo>
                <a:lnTo>
                  <a:pt x="187" y="8621"/>
                </a:lnTo>
                <a:lnTo>
                  <a:pt x="0" y="9605"/>
                </a:lnTo>
                <a:lnTo>
                  <a:pt x="0" y="11995"/>
                </a:lnTo>
                <a:lnTo>
                  <a:pt x="187" y="12979"/>
                </a:lnTo>
                <a:lnTo>
                  <a:pt x="843" y="15040"/>
                </a:lnTo>
                <a:lnTo>
                  <a:pt x="1359" y="16024"/>
                </a:lnTo>
                <a:lnTo>
                  <a:pt x="1874" y="16868"/>
                </a:lnTo>
                <a:lnTo>
                  <a:pt x="3233" y="18367"/>
                </a:lnTo>
                <a:lnTo>
                  <a:pt x="4732" y="19726"/>
                </a:lnTo>
                <a:lnTo>
                  <a:pt x="5576" y="20241"/>
                </a:lnTo>
                <a:lnTo>
                  <a:pt x="6560" y="20757"/>
                </a:lnTo>
                <a:lnTo>
                  <a:pt x="8621" y="21413"/>
                </a:lnTo>
                <a:lnTo>
                  <a:pt x="9605" y="21600"/>
                </a:lnTo>
                <a:lnTo>
                  <a:pt x="11995" y="21600"/>
                </a:lnTo>
                <a:lnTo>
                  <a:pt x="12979" y="21413"/>
                </a:lnTo>
                <a:lnTo>
                  <a:pt x="15040" y="20757"/>
                </a:lnTo>
                <a:lnTo>
                  <a:pt x="16024" y="20241"/>
                </a:lnTo>
                <a:lnTo>
                  <a:pt x="16868" y="19726"/>
                </a:lnTo>
                <a:lnTo>
                  <a:pt x="18414" y="18367"/>
                </a:lnTo>
                <a:lnTo>
                  <a:pt x="19726" y="16868"/>
                </a:lnTo>
                <a:lnTo>
                  <a:pt x="20241" y="16024"/>
                </a:lnTo>
                <a:lnTo>
                  <a:pt x="20757" y="15040"/>
                </a:lnTo>
                <a:lnTo>
                  <a:pt x="21085" y="14010"/>
                </a:lnTo>
                <a:lnTo>
                  <a:pt x="21459" y="12979"/>
                </a:lnTo>
                <a:lnTo>
                  <a:pt x="21600" y="11995"/>
                </a:lnTo>
                <a:lnTo>
                  <a:pt x="21600" y="9605"/>
                </a:lnTo>
                <a:lnTo>
                  <a:pt x="21459" y="8621"/>
                </a:lnTo>
                <a:lnTo>
                  <a:pt x="21085" y="7590"/>
                </a:lnTo>
                <a:lnTo>
                  <a:pt x="20757" y="6560"/>
                </a:lnTo>
                <a:lnTo>
                  <a:pt x="20241" y="5576"/>
                </a:lnTo>
                <a:lnTo>
                  <a:pt x="19726" y="4732"/>
                </a:lnTo>
                <a:lnTo>
                  <a:pt x="18414" y="3233"/>
                </a:lnTo>
                <a:lnTo>
                  <a:pt x="16868" y="1874"/>
                </a:lnTo>
                <a:lnTo>
                  <a:pt x="16024" y="1359"/>
                </a:lnTo>
                <a:lnTo>
                  <a:pt x="15040" y="843"/>
                </a:lnTo>
                <a:lnTo>
                  <a:pt x="12979" y="187"/>
                </a:lnTo>
                <a:lnTo>
                  <a:pt x="11995" y="0"/>
                </a:lnTo>
                <a:lnTo>
                  <a:pt x="10823" y="0"/>
                </a:lnTo>
                <a:close/>
                <a:moveTo>
                  <a:pt x="10823" y="20241"/>
                </a:moveTo>
                <a:lnTo>
                  <a:pt x="8949" y="20101"/>
                </a:lnTo>
                <a:lnTo>
                  <a:pt x="7075" y="19585"/>
                </a:lnTo>
                <a:lnTo>
                  <a:pt x="4076" y="17524"/>
                </a:lnTo>
                <a:lnTo>
                  <a:pt x="2015" y="14525"/>
                </a:lnTo>
                <a:lnTo>
                  <a:pt x="1499" y="12651"/>
                </a:lnTo>
                <a:lnTo>
                  <a:pt x="1359" y="10823"/>
                </a:lnTo>
                <a:lnTo>
                  <a:pt x="1499" y="8949"/>
                </a:lnTo>
                <a:lnTo>
                  <a:pt x="2015" y="7075"/>
                </a:lnTo>
                <a:lnTo>
                  <a:pt x="4076" y="4076"/>
                </a:lnTo>
                <a:lnTo>
                  <a:pt x="7075" y="2015"/>
                </a:lnTo>
                <a:lnTo>
                  <a:pt x="8949" y="1499"/>
                </a:lnTo>
                <a:lnTo>
                  <a:pt x="10823" y="1359"/>
                </a:lnTo>
                <a:lnTo>
                  <a:pt x="12651" y="1499"/>
                </a:lnTo>
                <a:lnTo>
                  <a:pt x="14525" y="2015"/>
                </a:lnTo>
                <a:lnTo>
                  <a:pt x="16024" y="3046"/>
                </a:lnTo>
                <a:lnTo>
                  <a:pt x="17570" y="4076"/>
                </a:lnTo>
                <a:lnTo>
                  <a:pt x="18554" y="5576"/>
                </a:lnTo>
                <a:lnTo>
                  <a:pt x="19585" y="7075"/>
                </a:lnTo>
                <a:lnTo>
                  <a:pt x="20101" y="8949"/>
                </a:lnTo>
                <a:lnTo>
                  <a:pt x="20241" y="10823"/>
                </a:lnTo>
                <a:lnTo>
                  <a:pt x="20101" y="12651"/>
                </a:lnTo>
                <a:lnTo>
                  <a:pt x="19585" y="14525"/>
                </a:lnTo>
                <a:lnTo>
                  <a:pt x="18554" y="16024"/>
                </a:lnTo>
                <a:lnTo>
                  <a:pt x="17570" y="17524"/>
                </a:lnTo>
                <a:lnTo>
                  <a:pt x="16024" y="18554"/>
                </a:lnTo>
                <a:lnTo>
                  <a:pt x="14525" y="19585"/>
                </a:lnTo>
                <a:lnTo>
                  <a:pt x="12651" y="20101"/>
                </a:lnTo>
                <a:lnTo>
                  <a:pt x="10823" y="20241"/>
                </a:lnTo>
                <a:close/>
                <a:moveTo>
                  <a:pt x="14853" y="6091"/>
                </a:moveTo>
                <a:lnTo>
                  <a:pt x="14338" y="6091"/>
                </a:lnTo>
                <a:lnTo>
                  <a:pt x="14010" y="6419"/>
                </a:lnTo>
                <a:lnTo>
                  <a:pt x="9605" y="13822"/>
                </a:lnTo>
                <a:lnTo>
                  <a:pt x="7262" y="11667"/>
                </a:lnTo>
                <a:lnTo>
                  <a:pt x="6934" y="11479"/>
                </a:lnTo>
                <a:lnTo>
                  <a:pt x="6419" y="11479"/>
                </a:lnTo>
                <a:lnTo>
                  <a:pt x="6279" y="11667"/>
                </a:lnTo>
                <a:lnTo>
                  <a:pt x="6091" y="11807"/>
                </a:lnTo>
                <a:lnTo>
                  <a:pt x="6091" y="12323"/>
                </a:lnTo>
                <a:lnTo>
                  <a:pt x="6279" y="12510"/>
                </a:lnTo>
                <a:lnTo>
                  <a:pt x="9277" y="15368"/>
                </a:lnTo>
                <a:lnTo>
                  <a:pt x="9465" y="15509"/>
                </a:lnTo>
                <a:lnTo>
                  <a:pt x="10121" y="15509"/>
                </a:lnTo>
                <a:lnTo>
                  <a:pt x="10308" y="15368"/>
                </a:lnTo>
                <a:lnTo>
                  <a:pt x="15181" y="7075"/>
                </a:lnTo>
                <a:lnTo>
                  <a:pt x="15181" y="6560"/>
                </a:lnTo>
                <a:lnTo>
                  <a:pt x="15040" y="6232"/>
                </a:lnTo>
                <a:lnTo>
                  <a:pt x="14853" y="6091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80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4644681" y="2965702"/>
            <a:ext cx="324108" cy="3024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12" y="0"/>
                </a:moveTo>
                <a:lnTo>
                  <a:pt x="15368" y="0"/>
                </a:lnTo>
                <a:lnTo>
                  <a:pt x="14712" y="150"/>
                </a:lnTo>
                <a:lnTo>
                  <a:pt x="13166" y="900"/>
                </a:lnTo>
                <a:lnTo>
                  <a:pt x="11995" y="1800"/>
                </a:lnTo>
                <a:lnTo>
                  <a:pt x="10823" y="2850"/>
                </a:lnTo>
                <a:lnTo>
                  <a:pt x="9605" y="1800"/>
                </a:lnTo>
                <a:lnTo>
                  <a:pt x="8434" y="900"/>
                </a:lnTo>
                <a:lnTo>
                  <a:pt x="6934" y="150"/>
                </a:lnTo>
                <a:lnTo>
                  <a:pt x="6279" y="0"/>
                </a:lnTo>
                <a:lnTo>
                  <a:pt x="5388" y="0"/>
                </a:lnTo>
                <a:lnTo>
                  <a:pt x="4217" y="150"/>
                </a:lnTo>
                <a:lnTo>
                  <a:pt x="3233" y="550"/>
                </a:lnTo>
                <a:lnTo>
                  <a:pt x="2390" y="1050"/>
                </a:lnTo>
                <a:lnTo>
                  <a:pt x="1499" y="1800"/>
                </a:lnTo>
                <a:lnTo>
                  <a:pt x="843" y="2700"/>
                </a:lnTo>
                <a:lnTo>
                  <a:pt x="328" y="3800"/>
                </a:lnTo>
                <a:lnTo>
                  <a:pt x="187" y="4850"/>
                </a:lnTo>
                <a:lnTo>
                  <a:pt x="0" y="6100"/>
                </a:lnTo>
                <a:lnTo>
                  <a:pt x="187" y="7200"/>
                </a:lnTo>
                <a:lnTo>
                  <a:pt x="328" y="8250"/>
                </a:lnTo>
                <a:lnTo>
                  <a:pt x="1359" y="10050"/>
                </a:lnTo>
                <a:lnTo>
                  <a:pt x="9793" y="20900"/>
                </a:lnTo>
                <a:lnTo>
                  <a:pt x="10308" y="21400"/>
                </a:lnTo>
                <a:lnTo>
                  <a:pt x="10823" y="21600"/>
                </a:lnTo>
                <a:lnTo>
                  <a:pt x="11292" y="21400"/>
                </a:lnTo>
                <a:lnTo>
                  <a:pt x="11807" y="20900"/>
                </a:lnTo>
                <a:lnTo>
                  <a:pt x="20241" y="10050"/>
                </a:lnTo>
                <a:lnTo>
                  <a:pt x="21272" y="8250"/>
                </a:lnTo>
                <a:lnTo>
                  <a:pt x="21459" y="7200"/>
                </a:lnTo>
                <a:lnTo>
                  <a:pt x="21600" y="6100"/>
                </a:lnTo>
                <a:lnTo>
                  <a:pt x="21459" y="4850"/>
                </a:lnTo>
                <a:lnTo>
                  <a:pt x="21272" y="3800"/>
                </a:lnTo>
                <a:lnTo>
                  <a:pt x="20757" y="2700"/>
                </a:lnTo>
                <a:lnTo>
                  <a:pt x="20101" y="1800"/>
                </a:lnTo>
                <a:lnTo>
                  <a:pt x="19257" y="1050"/>
                </a:lnTo>
                <a:lnTo>
                  <a:pt x="18414" y="550"/>
                </a:lnTo>
                <a:lnTo>
                  <a:pt x="17383" y="150"/>
                </a:lnTo>
                <a:lnTo>
                  <a:pt x="16212" y="0"/>
                </a:lnTo>
                <a:close/>
                <a:moveTo>
                  <a:pt x="18882" y="9900"/>
                </a:moveTo>
                <a:lnTo>
                  <a:pt x="10823" y="20150"/>
                </a:lnTo>
                <a:lnTo>
                  <a:pt x="2718" y="9700"/>
                </a:lnTo>
                <a:lnTo>
                  <a:pt x="2015" y="8850"/>
                </a:lnTo>
                <a:lnTo>
                  <a:pt x="1687" y="7900"/>
                </a:lnTo>
                <a:lnTo>
                  <a:pt x="1359" y="7000"/>
                </a:lnTo>
                <a:lnTo>
                  <a:pt x="1359" y="5200"/>
                </a:lnTo>
                <a:lnTo>
                  <a:pt x="2015" y="3400"/>
                </a:lnTo>
                <a:lnTo>
                  <a:pt x="2530" y="2850"/>
                </a:lnTo>
                <a:lnTo>
                  <a:pt x="3046" y="2150"/>
                </a:lnTo>
                <a:lnTo>
                  <a:pt x="3702" y="1800"/>
                </a:lnTo>
                <a:lnTo>
                  <a:pt x="4545" y="1450"/>
                </a:lnTo>
                <a:lnTo>
                  <a:pt x="5388" y="1250"/>
                </a:lnTo>
                <a:lnTo>
                  <a:pt x="6091" y="1450"/>
                </a:lnTo>
                <a:lnTo>
                  <a:pt x="6934" y="1600"/>
                </a:lnTo>
                <a:lnTo>
                  <a:pt x="7590" y="2150"/>
                </a:lnTo>
                <a:lnTo>
                  <a:pt x="8434" y="2500"/>
                </a:lnTo>
                <a:lnTo>
                  <a:pt x="9793" y="3800"/>
                </a:lnTo>
                <a:lnTo>
                  <a:pt x="10823" y="5050"/>
                </a:lnTo>
                <a:lnTo>
                  <a:pt x="11807" y="3800"/>
                </a:lnTo>
                <a:lnTo>
                  <a:pt x="13166" y="2700"/>
                </a:lnTo>
                <a:lnTo>
                  <a:pt x="14010" y="2150"/>
                </a:lnTo>
                <a:lnTo>
                  <a:pt x="14712" y="1800"/>
                </a:lnTo>
                <a:lnTo>
                  <a:pt x="15556" y="1450"/>
                </a:lnTo>
                <a:lnTo>
                  <a:pt x="16212" y="1250"/>
                </a:lnTo>
                <a:lnTo>
                  <a:pt x="17055" y="1450"/>
                </a:lnTo>
                <a:lnTo>
                  <a:pt x="17898" y="1800"/>
                </a:lnTo>
                <a:lnTo>
                  <a:pt x="18554" y="2150"/>
                </a:lnTo>
                <a:lnTo>
                  <a:pt x="19070" y="2700"/>
                </a:lnTo>
                <a:lnTo>
                  <a:pt x="19585" y="3400"/>
                </a:lnTo>
                <a:lnTo>
                  <a:pt x="20241" y="5200"/>
                </a:lnTo>
                <a:lnTo>
                  <a:pt x="20241" y="7000"/>
                </a:lnTo>
                <a:lnTo>
                  <a:pt x="19913" y="7900"/>
                </a:lnTo>
                <a:lnTo>
                  <a:pt x="19585" y="8850"/>
                </a:lnTo>
                <a:lnTo>
                  <a:pt x="18882" y="99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80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324;p5">
            <a:extLst>
              <a:ext uri="{FF2B5EF4-FFF2-40B4-BE49-F238E27FC236}">
                <a16:creationId xmlns:a16="http://schemas.microsoft.com/office/drawing/2014/main" id="{B701B494-D386-194E-A541-227FE090491B}"/>
              </a:ext>
            </a:extLst>
          </p:cNvPr>
          <p:cNvSpPr txBox="1"/>
          <p:nvPr/>
        </p:nvSpPr>
        <p:spPr>
          <a:xfrm>
            <a:off x="9104889" y="481251"/>
            <a:ext cx="32420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1200"/>
            </a:pPr>
            <a:r>
              <a:rPr lang="en-US" sz="3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The solution</a:t>
            </a:r>
            <a:endParaRPr sz="4267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67102-F3E5-CC49-919E-6F8586384901}"/>
              </a:ext>
            </a:extLst>
          </p:cNvPr>
          <p:cNvSpPr txBox="1"/>
          <p:nvPr/>
        </p:nvSpPr>
        <p:spPr>
          <a:xfrm>
            <a:off x="8392014" y="4514337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latin typeface="+mj-lt"/>
              </a:rPr>
              <a:t>Full privacy</a:t>
            </a:r>
          </a:p>
        </p:txBody>
      </p:sp>
      <p:sp>
        <p:nvSpPr>
          <p:cNvPr id="23" name="Google Shape;353;p6">
            <a:extLst>
              <a:ext uri="{FF2B5EF4-FFF2-40B4-BE49-F238E27FC236}">
                <a16:creationId xmlns:a16="http://schemas.microsoft.com/office/drawing/2014/main" id="{1FFD2E4F-0E59-E945-B880-17B86E7121DA}"/>
              </a:ext>
            </a:extLst>
          </p:cNvPr>
          <p:cNvSpPr txBox="1"/>
          <p:nvPr/>
        </p:nvSpPr>
        <p:spPr>
          <a:xfrm>
            <a:off x="8392014" y="4905888"/>
            <a:ext cx="324206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Il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sistema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di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videoconferenza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integrato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impedisce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il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furto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di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dati</a:t>
            </a:r>
            <a:r>
              <a:rPr lang="en-US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personali</a:t>
            </a:r>
            <a:endParaRPr sz="2000" dirty="0">
              <a:latin typeface="+mj-lt"/>
            </a:endParaRPr>
          </a:p>
        </p:txBody>
      </p:sp>
      <p:sp>
        <p:nvSpPr>
          <p:cNvPr id="20" name="Google Shape;349;p6">
            <a:extLst>
              <a:ext uri="{FF2B5EF4-FFF2-40B4-BE49-F238E27FC236}">
                <a16:creationId xmlns:a16="http://schemas.microsoft.com/office/drawing/2014/main" id="{3E20AB8E-45CC-1A4A-BA99-990BA1024F53}"/>
              </a:ext>
            </a:extLst>
          </p:cNvPr>
          <p:cNvSpPr txBox="1"/>
          <p:nvPr/>
        </p:nvSpPr>
        <p:spPr>
          <a:xfrm>
            <a:off x="4645165" y="2145992"/>
            <a:ext cx="63858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Clr>
                <a:srgbClr val="808080"/>
              </a:buClr>
              <a:buSzPts val="900"/>
            </a:pP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La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soluzione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è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stata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progettata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considerando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le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esigenze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degli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obiettivi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identificati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e con le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seguenti</a:t>
            </a: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caratteristiche</a:t>
            </a:r>
            <a:endParaRPr sz="2400" dirty="0">
              <a:latin typeface="+mj-lt"/>
            </a:endParaRPr>
          </a:p>
        </p:txBody>
      </p:sp>
      <p:sp>
        <p:nvSpPr>
          <p:cNvPr id="22" name="Google Shape;348;p6">
            <a:extLst>
              <a:ext uri="{FF2B5EF4-FFF2-40B4-BE49-F238E27FC236}">
                <a16:creationId xmlns:a16="http://schemas.microsoft.com/office/drawing/2014/main" id="{E36A7087-BAAC-3B40-96D4-89B2F8418C1E}"/>
              </a:ext>
            </a:extLst>
          </p:cNvPr>
          <p:cNvSpPr txBox="1"/>
          <p:nvPr/>
        </p:nvSpPr>
        <p:spPr>
          <a:xfrm>
            <a:off x="4644680" y="1340408"/>
            <a:ext cx="220238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Poppins"/>
              <a:buNone/>
            </a:pPr>
            <a:r>
              <a:rPr lang="en-US" sz="1200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More than just software</a:t>
            </a:r>
            <a:endParaRPr dirty="0">
              <a:latin typeface="+mj-lt"/>
            </a:endParaRPr>
          </a:p>
        </p:txBody>
      </p:sp>
      <p:sp>
        <p:nvSpPr>
          <p:cNvPr id="24" name="Google Shape;190;p1">
            <a:extLst>
              <a:ext uri="{FF2B5EF4-FFF2-40B4-BE49-F238E27FC236}">
                <a16:creationId xmlns:a16="http://schemas.microsoft.com/office/drawing/2014/main" id="{C61E83CF-E36B-0149-8AFF-111BEC3BF294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en-US" sz="700" b="0" i="0" u="none" strike="noStrike" cap="none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</a:t>
            </a:r>
            <a:r>
              <a:rPr lang="en-US" sz="700" b="0" i="0" u="none" strike="noStrike" cap="none" dirty="0" err="1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s.r.l</a:t>
            </a:r>
            <a:r>
              <a:rPr lang="en-US" sz="700" b="0" i="0" u="none" strike="noStrike" cap="none" dirty="0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3994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sz="2800" dirty="0">
                <a:solidFill>
                  <a:srgbClr val="1A8EA9"/>
                </a:solidFill>
              </a:rPr>
              <a:t>Gaya Real Estate Token</a:t>
            </a:r>
            <a:endParaRPr kumimoji="0" lang="it-IT" sz="2800" b="0" i="0" u="none" strike="noStrike" kern="1200" cap="none" spc="0" normalizeH="0" baseline="0" dirty="0">
              <a:ln>
                <a:noFill/>
              </a:ln>
              <a:solidFill>
                <a:srgbClr val="1A8EA9"/>
              </a:solidFill>
              <a:effectLst/>
              <a:uLnTx/>
              <a:uFillTx/>
              <a:latin typeface="Arial"/>
              <a:ea typeface="Arial Unicode MS"/>
              <a:cs typeface="+mj-cs"/>
            </a:endParaRP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Obiettivi di business della Soluzione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 is me</a:t>
              </a:r>
              <a:endParaRPr kumimoji="0" lang="it-IT" altLang="ko-KR" sz="2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A0CC9C-B430-4B7F-83CC-B3129A9C04DF}"/>
              </a:ext>
            </a:extLst>
          </p:cNvPr>
          <p:cNvSpPr txBox="1"/>
          <p:nvPr/>
        </p:nvSpPr>
        <p:spPr>
          <a:xfrm>
            <a:off x="847562" y="1244646"/>
            <a:ext cx="105563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Ridurre drammaticamente i tempi di On-Boarding, garantendo pienamente Privacy dei dati personali e usabilità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Migliorare la correttezza dei dati in fase di </a:t>
            </a:r>
            <a:r>
              <a:rPr lang="it-IT" dirty="0" err="1"/>
              <a:t>subscription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Eliminare il rischio di frode, sfruttando credenziali verificabili emesse da un soggetto attendibile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Standardizzare il corredo documentale della proprietà immobiliare rendendo efficienti le diverse fasi del processo di vendita dell’immobile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Aumentare l’affidabilità e l’interoperabilità delle informazioni, utilizzando il costrutto dell’NFT per porre le basi di una </a:t>
            </a:r>
            <a:r>
              <a:rPr lang="it-IT" dirty="0" err="1"/>
              <a:t>tokenizzazione</a:t>
            </a:r>
            <a:r>
              <a:rPr lang="it-IT" dirty="0"/>
              <a:t> delle proprietà immobiliari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39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Gli attori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Dematerializzazione dei processi di compravendita immobiliare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</a:rPr>
                <a:t>DIZME </a:t>
              </a:r>
              <a:r>
                <a:rPr kumimoji="0" lang="it-IT" sz="24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</a:rPr>
                <a:t> </a:t>
              </a:r>
              <a:r>
                <a:rPr kumimoji="0" lang="it-IT" sz="3200" b="0" i="0" u="none" strike="noStrike" kern="1200" cap="none" spc="0" normalizeH="0" baseline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This</a:t>
              </a:r>
              <a:r>
                <a:rPr kumimoji="0" lang="it-IT" sz="32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 </a:t>
              </a:r>
              <a:r>
                <a:rPr kumimoji="0" lang="it-IT" sz="3200" b="0" i="0" u="none" strike="noStrike" kern="1200" cap="none" spc="0" normalizeH="0" baseline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is</a:t>
              </a:r>
              <a:r>
                <a:rPr kumimoji="0" lang="it-IT" sz="32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 me</a:t>
              </a:r>
              <a:endParaRPr kumimoji="0" lang="it-IT" altLang="ko-KR" sz="2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F5DE91-F874-794B-8132-63571A4D4D45}"/>
              </a:ext>
            </a:extLst>
          </p:cNvPr>
          <p:cNvGrpSpPr/>
          <p:nvPr/>
        </p:nvGrpSpPr>
        <p:grpSpPr>
          <a:xfrm>
            <a:off x="1224097" y="1498011"/>
            <a:ext cx="939608" cy="1003361"/>
            <a:chOff x="1658204" y="1696825"/>
            <a:chExt cx="1084843" cy="1205075"/>
          </a:xfrm>
        </p:grpSpPr>
        <p:pic>
          <p:nvPicPr>
            <p:cNvPr id="18" name="Picture 17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B593C39A-0801-C04E-A628-38CF13F21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204" y="1696825"/>
              <a:ext cx="989312" cy="9893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44CB13-F5A4-DE4D-81A9-43EACD721926}"/>
                </a:ext>
              </a:extLst>
            </p:cNvPr>
            <p:cNvSpPr txBox="1"/>
            <p:nvPr/>
          </p:nvSpPr>
          <p:spPr>
            <a:xfrm>
              <a:off x="1680329" y="2532248"/>
              <a:ext cx="1062718" cy="36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venditore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CEF8BC-AE26-4A48-ACE0-6F5702829B39}"/>
              </a:ext>
            </a:extLst>
          </p:cNvPr>
          <p:cNvGrpSpPr/>
          <p:nvPr/>
        </p:nvGrpSpPr>
        <p:grpSpPr>
          <a:xfrm>
            <a:off x="6569887" y="1475549"/>
            <a:ext cx="1099981" cy="1217832"/>
            <a:chOff x="3375144" y="1696825"/>
            <a:chExt cx="1270005" cy="1464710"/>
          </a:xfrm>
        </p:grpSpPr>
        <p:pic>
          <p:nvPicPr>
            <p:cNvPr id="23" name="Picture 22" descr="A picture containing text, window, clipart&#10;&#10;Description automatically generated">
              <a:extLst>
                <a:ext uri="{FF2B5EF4-FFF2-40B4-BE49-F238E27FC236}">
                  <a16:creationId xmlns:a16="http://schemas.microsoft.com/office/drawing/2014/main" id="{C095B91F-1AB8-A945-9852-EC113C18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4476" y="1696825"/>
              <a:ext cx="989312" cy="98931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BF008F-16E2-0C44-8AEE-CF62A4B5C4D8}"/>
                </a:ext>
              </a:extLst>
            </p:cNvPr>
            <p:cNvSpPr txBox="1"/>
            <p:nvPr/>
          </p:nvSpPr>
          <p:spPr>
            <a:xfrm>
              <a:off x="3375144" y="2532248"/>
              <a:ext cx="1270005" cy="629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/>
                <a:t>agente </a:t>
              </a:r>
            </a:p>
            <a:p>
              <a:pPr algn="ctr"/>
              <a:r>
                <a:rPr lang="it-IT" sz="1400" dirty="0"/>
                <a:t>immobiliare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D82D4-D49F-534B-9D18-E204F839FE31}"/>
              </a:ext>
            </a:extLst>
          </p:cNvPr>
          <p:cNvGrpSpPr/>
          <p:nvPr/>
        </p:nvGrpSpPr>
        <p:grpSpPr>
          <a:xfrm>
            <a:off x="1212652" y="3823715"/>
            <a:ext cx="1019831" cy="1002389"/>
            <a:chOff x="7278987" y="1797034"/>
            <a:chExt cx="1177467" cy="1205592"/>
          </a:xfrm>
        </p:grpSpPr>
        <p:pic>
          <p:nvPicPr>
            <p:cNvPr id="26" name="Picture 2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0ABA40B-1035-984E-9DEA-AA1ADF67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4247" y="1797034"/>
              <a:ext cx="989312" cy="98931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77B98B-14F8-8E41-A757-F4AD7590FD43}"/>
                </a:ext>
              </a:extLst>
            </p:cNvPr>
            <p:cNvSpPr txBox="1"/>
            <p:nvPr/>
          </p:nvSpPr>
          <p:spPr>
            <a:xfrm>
              <a:off x="7278987" y="2632457"/>
              <a:ext cx="1177467" cy="370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acquirente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10D15A-D05A-7948-90B8-61B2E5CB186C}"/>
              </a:ext>
            </a:extLst>
          </p:cNvPr>
          <p:cNvGrpSpPr/>
          <p:nvPr/>
        </p:nvGrpSpPr>
        <p:grpSpPr>
          <a:xfrm>
            <a:off x="6672433" y="3791596"/>
            <a:ext cx="1099981" cy="1217832"/>
            <a:chOff x="5302085" y="1797034"/>
            <a:chExt cx="1270005" cy="1464710"/>
          </a:xfrm>
        </p:grpSpPr>
        <p:pic>
          <p:nvPicPr>
            <p:cNvPr id="29" name="Picture 28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473FB5EC-99CD-FD44-8489-62BD2DCF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9520" y="1797034"/>
              <a:ext cx="989312" cy="98931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0E0BE-9AE4-5A4B-A9A6-047E43684025}"/>
                </a:ext>
              </a:extLst>
            </p:cNvPr>
            <p:cNvSpPr txBox="1"/>
            <p:nvPr/>
          </p:nvSpPr>
          <p:spPr>
            <a:xfrm>
              <a:off x="5302085" y="2632457"/>
              <a:ext cx="1270005" cy="629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/>
                <a:t>perito </a:t>
              </a:r>
            </a:p>
            <a:p>
              <a:pPr algn="ctr"/>
              <a:r>
                <a:rPr lang="it-IT" sz="1400" dirty="0"/>
                <a:t>immobiliare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BFAF007-BBAE-064A-A7CB-761257DBA541}"/>
              </a:ext>
            </a:extLst>
          </p:cNvPr>
          <p:cNvSpPr txBox="1"/>
          <p:nvPr/>
        </p:nvSpPr>
        <p:spPr>
          <a:xfrm>
            <a:off x="2040478" y="1531264"/>
            <a:ext cx="4013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 err="1"/>
              <a:t>Holder</a:t>
            </a:r>
            <a:r>
              <a:rPr lang="it-IT" sz="1200" dirty="0"/>
              <a:t> di credenziale L2 emessa da Infocert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Firma tramite Gaya il mandato di vendita e l’accettazione della proposta d’acquisto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Riceve una credenziale che attesta l’emissione di un NFT rappresentativo dell’immobile, associato ai metadati rilevanti dello stesso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0DFFE6-94A4-4443-B4AE-BC3B2F7569D7}"/>
              </a:ext>
            </a:extLst>
          </p:cNvPr>
          <p:cNvSpPr txBox="1"/>
          <p:nvPr/>
        </p:nvSpPr>
        <p:spPr>
          <a:xfrm>
            <a:off x="7523228" y="1498011"/>
            <a:ext cx="4069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Invita il venditore su </a:t>
            </a:r>
            <a:r>
              <a:rPr lang="it-IT" sz="1200" dirty="0" err="1"/>
              <a:t>gaya</a:t>
            </a:r>
            <a:r>
              <a:rPr lang="it-IT" sz="1200" dirty="0"/>
              <a:t> per firmare il mandato di vendita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Sfrutta l’</a:t>
            </a:r>
            <a:r>
              <a:rPr lang="it-IT" sz="1200" dirty="0" err="1"/>
              <a:t>onBoarding</a:t>
            </a:r>
            <a:r>
              <a:rPr lang="it-IT" sz="1200" dirty="0"/>
              <a:t> effettuato dal venditore tramite </a:t>
            </a:r>
            <a:r>
              <a:rPr lang="it-IT" sz="1200" dirty="0" err="1"/>
              <a:t>Dizme</a:t>
            </a:r>
            <a:r>
              <a:rPr lang="it-IT" sz="1200" dirty="0"/>
              <a:t> per rendergli disponibile la contrattualistica da firmare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Richiede la documentazione dell’immobile e crea il corrispondente Gaya Real Estate Token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55E538-556C-334C-9F77-165FE29B56E2}"/>
              </a:ext>
            </a:extLst>
          </p:cNvPr>
          <p:cNvSpPr txBox="1"/>
          <p:nvPr/>
        </p:nvSpPr>
        <p:spPr>
          <a:xfrm>
            <a:off x="2082736" y="3817141"/>
            <a:ext cx="4013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È dotata di una credenziale L1 che gli permette di fare velocemente l’</a:t>
            </a:r>
            <a:r>
              <a:rPr lang="it-IT" sz="1200" dirty="0" err="1"/>
              <a:t>obnoading</a:t>
            </a:r>
            <a:r>
              <a:rPr lang="it-IT" sz="1200" dirty="0"/>
              <a:t> su Gaya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Firma la proposta d’acquisto e ottiene dall’agente immobiliare l’accesso al Gaya RE ’NFT e la corrispondente </a:t>
            </a:r>
            <a:r>
              <a:rPr lang="it-IT" sz="1200" dirty="0" err="1"/>
              <a:t>credential</a:t>
            </a:r>
            <a:endParaRPr lang="it-IT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Condivide le proprie informazioni e la credenziale relativa all’NFT con il perito immobiliare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5F2E7F-2A13-CB4A-9B63-DD34A8CD6A1D}"/>
              </a:ext>
            </a:extLst>
          </p:cNvPr>
          <p:cNvSpPr txBox="1"/>
          <p:nvPr/>
        </p:nvSpPr>
        <p:spPr>
          <a:xfrm>
            <a:off x="7650857" y="3817141"/>
            <a:ext cx="4069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È dotata di una credenziale L1 che gli permette di fare velocemente l’</a:t>
            </a:r>
            <a:r>
              <a:rPr lang="it-IT" sz="1200" dirty="0" err="1"/>
              <a:t>obnoading</a:t>
            </a:r>
            <a:r>
              <a:rPr lang="it-IT" sz="1200" dirty="0"/>
              <a:t> su Gaya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Firma la proposta d’acquisto e ottiene dall’agente immobiliare l’accesso al Gaya RE ’NFT e la corrispondente </a:t>
            </a:r>
            <a:r>
              <a:rPr lang="it-IT" sz="1200" dirty="0" err="1"/>
              <a:t>credential</a:t>
            </a:r>
            <a:endParaRPr lang="it-IT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Condivide le proprie informazioni e la credenziale relativa all’NFT con il perito immobiliare</a:t>
            </a:r>
          </a:p>
        </p:txBody>
      </p:sp>
    </p:spTree>
    <p:extLst>
      <p:ext uri="{BB962C8B-B14F-4D97-AF65-F5344CB8AC3E}">
        <p14:creationId xmlns:p14="http://schemas.microsoft.com/office/powerpoint/2010/main" val="380924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sz="2800" dirty="0">
                <a:solidFill>
                  <a:srgbClr val="1A8EA9"/>
                </a:solidFill>
                <a:latin typeface="Arial"/>
                <a:ea typeface="Arial Unicode MS"/>
              </a:rPr>
              <a:t>La Tecnologia</a:t>
            </a:r>
            <a:endParaRPr kumimoji="0" lang="it-IT" sz="2800" b="0" i="0" u="none" strike="noStrike" kern="1200" cap="none" spc="0" normalizeH="0" baseline="0" dirty="0">
              <a:ln>
                <a:noFill/>
              </a:ln>
              <a:solidFill>
                <a:srgbClr val="1A8EA9"/>
              </a:solidFill>
              <a:effectLst/>
              <a:uLnTx/>
              <a:uFillTx/>
              <a:latin typeface="Arial"/>
              <a:ea typeface="Arial Unicode MS"/>
              <a:cs typeface="+mj-cs"/>
            </a:endParaRP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Dematerializzazione dei processi di compravendita immobiliare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</a:rPr>
                <a:t>DIZME </a:t>
              </a:r>
              <a:r>
                <a:rPr kumimoji="0" lang="it-IT" sz="24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</a:rPr>
                <a:t> </a:t>
              </a:r>
              <a:r>
                <a:rPr kumimoji="0" lang="it-IT" sz="3200" b="0" i="0" u="none" strike="noStrike" kern="1200" cap="none" spc="0" normalizeH="0" baseline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This</a:t>
              </a:r>
              <a:r>
                <a:rPr kumimoji="0" lang="it-IT" sz="32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 </a:t>
              </a:r>
              <a:r>
                <a:rPr kumimoji="0" lang="it-IT" sz="3200" b="0" i="0" u="none" strike="noStrike" kern="1200" cap="none" spc="0" normalizeH="0" baseline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is</a:t>
              </a:r>
              <a:r>
                <a:rPr kumimoji="0" lang="it-IT" sz="3200" b="0" i="0" u="none" strike="noStrike" kern="120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</a:rPr>
                <a:t> me</a:t>
              </a:r>
              <a:endParaRPr kumimoji="0" lang="it-IT" altLang="ko-KR" sz="2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F717B0F0-83A9-454A-95A1-717FCEC9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34" y="1425140"/>
            <a:ext cx="1965856" cy="523220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F36907DD-4D7E-ED43-8D61-1711EC9A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34" y="3666955"/>
            <a:ext cx="1189678" cy="713807"/>
          </a:xfrm>
          <a:prstGeom prst="rect">
            <a:avLst/>
          </a:prstGeom>
        </p:spPr>
      </p:pic>
      <p:pic>
        <p:nvPicPr>
          <p:cNvPr id="33" name="Picture 2" descr="Algorand, piattaforma DeFi direttamente dal MIT - protocollo v1.0 * v2.0 -  Token, pl">
            <a:extLst>
              <a:ext uri="{FF2B5EF4-FFF2-40B4-BE49-F238E27FC236}">
                <a16:creationId xmlns:a16="http://schemas.microsoft.com/office/drawing/2014/main" id="{A877A084-428F-C046-B497-BB71EC833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3" t="41270" r="31279" b="37322"/>
          <a:stretch/>
        </p:blipFill>
        <p:spPr bwMode="auto">
          <a:xfrm>
            <a:off x="6737144" y="1425140"/>
            <a:ext cx="1836172" cy="5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pfs · GitHub Topics · GitHub">
            <a:extLst>
              <a:ext uri="{FF2B5EF4-FFF2-40B4-BE49-F238E27FC236}">
                <a16:creationId xmlns:a16="http://schemas.microsoft.com/office/drawing/2014/main" id="{95971D63-BB79-4C4D-AB21-B1C510FFB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b="28207"/>
          <a:stretch/>
        </p:blipFill>
        <p:spPr bwMode="auto">
          <a:xfrm>
            <a:off x="6737144" y="3625057"/>
            <a:ext cx="1833647" cy="7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ome - InfoCert.digital">
            <a:extLst>
              <a:ext uri="{FF2B5EF4-FFF2-40B4-BE49-F238E27FC236}">
                <a16:creationId xmlns:a16="http://schemas.microsoft.com/office/drawing/2014/main" id="{D9F05851-1EC4-3D45-8C4F-584CC3412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23309"/>
          <a:stretch/>
        </p:blipFill>
        <p:spPr bwMode="auto">
          <a:xfrm>
            <a:off x="4246938" y="5750218"/>
            <a:ext cx="14319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C971E0-DB69-F045-BD12-B8E8F58D9B89}"/>
              </a:ext>
            </a:extLst>
          </p:cNvPr>
          <p:cNvSpPr txBox="1"/>
          <p:nvPr/>
        </p:nvSpPr>
        <p:spPr>
          <a:xfrm>
            <a:off x="1367809" y="2118832"/>
            <a:ext cx="4831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Come </a:t>
            </a:r>
            <a:r>
              <a:rPr lang="it-IT" sz="1200" dirty="0" err="1"/>
              <a:t>Verifier</a:t>
            </a:r>
            <a:r>
              <a:rPr lang="it-IT" sz="1200" dirty="0"/>
              <a:t>, permette l’</a:t>
            </a:r>
            <a:r>
              <a:rPr lang="it-IT" sz="1200" dirty="0" err="1"/>
              <a:t>onboarding</a:t>
            </a:r>
            <a:r>
              <a:rPr lang="it-IT" sz="1200" dirty="0"/>
              <a:t> di venditore ed acquirente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Permette firma in video conferenza dei documenti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permette all’agente di creare un Real Estate Token, ovvero un NFT rappresentativo dell’immobile, e includervi i documenti rilevanti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it-IT" sz="1200" dirty="0"/>
              <a:t>Come </a:t>
            </a:r>
            <a:r>
              <a:rPr lang="it-IT" sz="1200" dirty="0" err="1"/>
              <a:t>Issuer</a:t>
            </a:r>
            <a:r>
              <a:rPr lang="it-IT" sz="1200" dirty="0"/>
              <a:t>, permette all’agente di creare una credenziale relativa all’NFT emesso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CEB29A-0C31-004B-ABD2-B387B7D86476}"/>
              </a:ext>
            </a:extLst>
          </p:cNvPr>
          <p:cNvSpPr txBox="1"/>
          <p:nvPr/>
        </p:nvSpPr>
        <p:spPr>
          <a:xfrm>
            <a:off x="1375645" y="4435475"/>
            <a:ext cx="470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Viene utilizzata per gestire credenziali di Identità e di Proprietà Immobiliare (Real Estate Token)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Viene utilizzata per verificare </a:t>
            </a:r>
            <a:r>
              <a:rPr lang="it-IT" sz="1200" dirty="0" err="1"/>
              <a:t>Proof</a:t>
            </a:r>
            <a:r>
              <a:rPr lang="it-IT" sz="1200" dirty="0"/>
              <a:t> relative a Identità, Documenti di riconoscimento e Real Estate Token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C36B73-BBEE-4844-AB47-844B05755B51}"/>
              </a:ext>
            </a:extLst>
          </p:cNvPr>
          <p:cNvSpPr txBox="1"/>
          <p:nvPr/>
        </p:nvSpPr>
        <p:spPr>
          <a:xfrm>
            <a:off x="6615953" y="2101455"/>
            <a:ext cx="4831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Viene usata per emettere un Non </a:t>
            </a:r>
            <a:r>
              <a:rPr lang="it-IT" sz="1200" dirty="0" err="1"/>
              <a:t>Fungible</a:t>
            </a:r>
            <a:r>
              <a:rPr lang="it-IT" sz="1200" dirty="0"/>
              <a:t> Token, tramite una </a:t>
            </a:r>
            <a:r>
              <a:rPr lang="it-IT" sz="1200" dirty="0" err="1"/>
              <a:t>dAPP</a:t>
            </a:r>
            <a:r>
              <a:rPr lang="it-IT" sz="1200" dirty="0"/>
              <a:t> e un </a:t>
            </a:r>
            <a:r>
              <a:rPr lang="it-IT" sz="1200" dirty="0" err="1"/>
              <a:t>wallet</a:t>
            </a:r>
            <a:r>
              <a:rPr lang="it-IT" sz="1200" dirty="0"/>
              <a:t> dedicati. Il Non </a:t>
            </a:r>
            <a:r>
              <a:rPr lang="it-IT" sz="1200" dirty="0" err="1"/>
              <a:t>Fungible</a:t>
            </a:r>
            <a:r>
              <a:rPr lang="it-IT" sz="1200" dirty="0"/>
              <a:t> Token include nei metadati: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dirty="0"/>
              <a:t>la scheda catastale,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dirty="0"/>
              <a:t>il progetto in formato IFC,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dirty="0"/>
              <a:t>l’atto di provenienza 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dirty="0"/>
              <a:t>Il certificato di prestazione energetica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DF4C9-10F0-1E48-9AE8-7816113C479F}"/>
              </a:ext>
            </a:extLst>
          </p:cNvPr>
          <p:cNvSpPr txBox="1"/>
          <p:nvPr/>
        </p:nvSpPr>
        <p:spPr>
          <a:xfrm>
            <a:off x="5678932" y="5858676"/>
            <a:ext cx="311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Viene usata, tramite TOP, per la firma dei contratti in GAYA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4AF758-37E9-4346-9083-1CD29ADA0546}"/>
              </a:ext>
            </a:extLst>
          </p:cNvPr>
          <p:cNvSpPr txBox="1"/>
          <p:nvPr/>
        </p:nvSpPr>
        <p:spPr>
          <a:xfrm>
            <a:off x="6615953" y="4435475"/>
            <a:ext cx="470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/>
              <a:t>Viene utilizzato per memorizzare lo Zip contenente i metadati del Real Estate Token</a:t>
            </a:r>
          </a:p>
        </p:txBody>
      </p:sp>
    </p:spTree>
    <p:extLst>
      <p:ext uri="{BB962C8B-B14F-4D97-AF65-F5344CB8AC3E}">
        <p14:creationId xmlns:p14="http://schemas.microsoft.com/office/powerpoint/2010/main" val="59400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Flusso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Incarico di vendita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 is me</a:t>
              </a:r>
              <a:endParaRPr kumimoji="0" lang="it-IT" altLang="ko-KR" sz="2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E06BBE-84F6-5649-AC44-EE6A97308E51}"/>
              </a:ext>
            </a:extLst>
          </p:cNvPr>
          <p:cNvGrpSpPr/>
          <p:nvPr/>
        </p:nvGrpSpPr>
        <p:grpSpPr>
          <a:xfrm>
            <a:off x="2105429" y="1414728"/>
            <a:ext cx="989312" cy="1144800"/>
            <a:chOff x="1658204" y="1696825"/>
            <a:chExt cx="989312" cy="1143200"/>
          </a:xfrm>
        </p:grpSpPr>
        <p:pic>
          <p:nvPicPr>
            <p:cNvPr id="3" name="Picture 2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BB92200B-0AFC-4940-9410-B4CF14BE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204" y="1696825"/>
              <a:ext cx="989312" cy="98931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9513F-F714-9749-A5FE-AB56EC287781}"/>
                </a:ext>
              </a:extLst>
            </p:cNvPr>
            <p:cNvSpPr txBox="1"/>
            <p:nvPr/>
          </p:nvSpPr>
          <p:spPr>
            <a:xfrm>
              <a:off x="1680329" y="2532248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venditore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517681-4851-B449-9445-A43AAC639103}"/>
              </a:ext>
            </a:extLst>
          </p:cNvPr>
          <p:cNvGrpSpPr/>
          <p:nvPr/>
        </p:nvGrpSpPr>
        <p:grpSpPr>
          <a:xfrm>
            <a:off x="2073411" y="4013465"/>
            <a:ext cx="1099981" cy="1358643"/>
            <a:chOff x="3460156" y="1696825"/>
            <a:chExt cx="1099981" cy="1358643"/>
          </a:xfrm>
        </p:grpSpPr>
        <p:pic>
          <p:nvPicPr>
            <p:cNvPr id="5" name="Picture 4" descr="A picture containing text, window, clipart&#10;&#10;Description automatically generated">
              <a:extLst>
                <a:ext uri="{FF2B5EF4-FFF2-40B4-BE49-F238E27FC236}">
                  <a16:creationId xmlns:a16="http://schemas.microsoft.com/office/drawing/2014/main" id="{A1B784AB-2D24-6549-88BD-A75EFF46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4476" y="1696825"/>
              <a:ext cx="989312" cy="9893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930C43-DF5C-0646-ADDB-4DC8B22A0D7B}"/>
                </a:ext>
              </a:extLst>
            </p:cNvPr>
            <p:cNvSpPr txBox="1"/>
            <p:nvPr/>
          </p:nvSpPr>
          <p:spPr>
            <a:xfrm>
              <a:off x="3460156" y="2532248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/>
                <a:t>agente </a:t>
              </a:r>
            </a:p>
            <a:p>
              <a:pPr algn="ctr"/>
              <a:r>
                <a:rPr lang="it-IT" sz="1400"/>
                <a:t>immobiliare</a:t>
              </a:r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23F98D4-9F2C-F349-9940-4A7387CB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39" y="3286496"/>
            <a:ext cx="1965856" cy="5232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E843DB12-77EF-9B46-8396-EBA1EC44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772" y="1688741"/>
            <a:ext cx="1189678" cy="713807"/>
          </a:xfrm>
          <a:prstGeom prst="rect">
            <a:avLst/>
          </a:prstGeom>
        </p:spPr>
      </p:pic>
      <p:pic>
        <p:nvPicPr>
          <p:cNvPr id="2052" name="Picture 4" descr="Home - InfoCert.digital">
            <a:extLst>
              <a:ext uri="{FF2B5EF4-FFF2-40B4-BE49-F238E27FC236}">
                <a16:creationId xmlns:a16="http://schemas.microsoft.com/office/drawing/2014/main" id="{56568B91-1719-FA4B-AF8E-BD6363314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23309"/>
          <a:stretch/>
        </p:blipFill>
        <p:spPr bwMode="auto">
          <a:xfrm>
            <a:off x="8120080" y="1784034"/>
            <a:ext cx="14319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B4D930D1-D9C7-8746-ABBC-B7FBFB8B7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241" y="3191203"/>
            <a:ext cx="1189678" cy="713807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D5F86FE3-BBE6-D443-BA6F-A8CA90E3E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073" y="1688740"/>
            <a:ext cx="1189678" cy="71380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1CAAA4-75BC-0B4A-ABA9-AEED9D03339A}"/>
              </a:ext>
            </a:extLst>
          </p:cNvPr>
          <p:cNvCxnSpPr>
            <a:endCxn id="2052" idx="1"/>
          </p:cNvCxnSpPr>
          <p:nvPr/>
        </p:nvCxnSpPr>
        <p:spPr>
          <a:xfrm flipV="1">
            <a:off x="4450806" y="2045644"/>
            <a:ext cx="3669274" cy="18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78A4A3-59D4-5C40-ADB9-B611F8DCAD62}"/>
              </a:ext>
            </a:extLst>
          </p:cNvPr>
          <p:cNvCxnSpPr>
            <a:cxnSpLocks/>
            <a:stCxn id="18" idx="3"/>
            <a:endCxn id="20" idx="2"/>
          </p:cNvCxnSpPr>
          <p:nvPr/>
        </p:nvCxnSpPr>
        <p:spPr>
          <a:xfrm flipV="1">
            <a:off x="3173392" y="3809716"/>
            <a:ext cx="3162575" cy="130078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B39B0D7-A927-DE45-A9CD-2430E8D601E2}"/>
              </a:ext>
            </a:extLst>
          </p:cNvPr>
          <p:cNvCxnSpPr>
            <a:stCxn id="20" idx="0"/>
            <a:endCxn id="23" idx="2"/>
          </p:cNvCxnSpPr>
          <p:nvPr/>
        </p:nvCxnSpPr>
        <p:spPr>
          <a:xfrm rot="16200000" flipV="1">
            <a:off x="4575315" y="1525844"/>
            <a:ext cx="883948" cy="26373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3DB1C02-C7C0-3A45-A1B7-F5095C7F5E90}"/>
              </a:ext>
            </a:extLst>
          </p:cNvPr>
          <p:cNvCxnSpPr>
            <a:stCxn id="20" idx="0"/>
            <a:endCxn id="2052" idx="2"/>
          </p:cNvCxnSpPr>
          <p:nvPr/>
        </p:nvCxnSpPr>
        <p:spPr>
          <a:xfrm rot="5400000" flipH="1" flipV="1">
            <a:off x="7096401" y="1546820"/>
            <a:ext cx="979242" cy="250011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D67C5D-E5DE-094B-8B25-65666D7654A7}"/>
              </a:ext>
            </a:extLst>
          </p:cNvPr>
          <p:cNvSpPr txBox="1"/>
          <p:nvPr/>
        </p:nvSpPr>
        <p:spPr>
          <a:xfrm>
            <a:off x="4759078" y="1759356"/>
            <a:ext cx="24689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 – Venditore ottiene una credenziale L2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04FA2E-1DA1-EE4B-8A82-20BD4F1CD893}"/>
              </a:ext>
            </a:extLst>
          </p:cNvPr>
          <p:cNvSpPr txBox="1"/>
          <p:nvPr/>
        </p:nvSpPr>
        <p:spPr>
          <a:xfrm>
            <a:off x="3385170" y="4576475"/>
            <a:ext cx="3978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/>
              <a:t>2 – Agente immobiliare invita venditore a firmare incarico di vendita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32536C-AB92-7F4C-8180-E1ADB68CCF40}"/>
              </a:ext>
            </a:extLst>
          </p:cNvPr>
          <p:cNvSpPr txBox="1"/>
          <p:nvPr/>
        </p:nvSpPr>
        <p:spPr>
          <a:xfrm>
            <a:off x="3865472" y="2559647"/>
            <a:ext cx="4193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/>
              <a:t>3 – venditore sceglie di iscriversi tramite proof (gaya_user_registration)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2BE908-534F-E241-BD37-1374660E215D}"/>
              </a:ext>
            </a:extLst>
          </p:cNvPr>
          <p:cNvSpPr txBox="1"/>
          <p:nvPr/>
        </p:nvSpPr>
        <p:spPr>
          <a:xfrm>
            <a:off x="4141779" y="2793910"/>
            <a:ext cx="3908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/>
              <a:t>4 – venditore aggiunge i documeni di identità (gaya_id_document)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8647D4-6391-A04E-A120-2BF3200327EB}"/>
              </a:ext>
            </a:extLst>
          </p:cNvPr>
          <p:cNvSpPr txBox="1"/>
          <p:nvPr/>
        </p:nvSpPr>
        <p:spPr>
          <a:xfrm>
            <a:off x="3385170" y="4760032"/>
            <a:ext cx="37032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/>
              <a:t>5 – agente e venditore procedono con firma incarico di vendita</a:t>
            </a:r>
          </a:p>
        </p:txBody>
      </p:sp>
    </p:spTree>
    <p:extLst>
      <p:ext uri="{BB962C8B-B14F-4D97-AF65-F5344CB8AC3E}">
        <p14:creationId xmlns:p14="http://schemas.microsoft.com/office/powerpoint/2010/main" val="268565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Flusso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1800" dirty="0" err="1">
                <a:solidFill>
                  <a:srgbClr val="196491"/>
                </a:solidFill>
              </a:rPr>
              <a:t>Creazione</a:t>
            </a:r>
            <a:r>
              <a:rPr lang="en-US" sz="1800" dirty="0">
                <a:solidFill>
                  <a:srgbClr val="196491"/>
                </a:solidFill>
              </a:rPr>
              <a:t> non-fungible token con </a:t>
            </a:r>
            <a:r>
              <a:rPr lang="en-US" sz="1800" dirty="0" err="1">
                <a:solidFill>
                  <a:srgbClr val="196491"/>
                </a:solidFill>
              </a:rPr>
              <a:t>documenti</a:t>
            </a:r>
            <a:r>
              <a:rPr lang="en-US" sz="1800" dirty="0">
                <a:solidFill>
                  <a:srgbClr val="196491"/>
                </a:solidFill>
              </a:rPr>
              <a:t> immobile</a:t>
            </a:r>
            <a:endParaRPr lang="it-IT" sz="1800" dirty="0">
              <a:solidFill>
                <a:srgbClr val="19649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 is me</a:t>
              </a:r>
              <a:endParaRPr kumimoji="0" lang="it-IT" altLang="ko-KR" sz="2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E06BBE-84F6-5649-AC44-EE6A97308E51}"/>
              </a:ext>
            </a:extLst>
          </p:cNvPr>
          <p:cNvGrpSpPr/>
          <p:nvPr/>
        </p:nvGrpSpPr>
        <p:grpSpPr>
          <a:xfrm>
            <a:off x="2105429" y="1414728"/>
            <a:ext cx="989312" cy="1144800"/>
            <a:chOff x="1658204" y="1696825"/>
            <a:chExt cx="989312" cy="1143200"/>
          </a:xfrm>
        </p:grpSpPr>
        <p:pic>
          <p:nvPicPr>
            <p:cNvPr id="3" name="Picture 2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BB92200B-0AFC-4940-9410-B4CF14BE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8204" y="1696825"/>
              <a:ext cx="989312" cy="98931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49513F-F714-9749-A5FE-AB56EC287781}"/>
                </a:ext>
              </a:extLst>
            </p:cNvPr>
            <p:cNvSpPr txBox="1"/>
            <p:nvPr/>
          </p:nvSpPr>
          <p:spPr>
            <a:xfrm>
              <a:off x="1680329" y="2532248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venditore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517681-4851-B449-9445-A43AAC639103}"/>
              </a:ext>
            </a:extLst>
          </p:cNvPr>
          <p:cNvGrpSpPr/>
          <p:nvPr/>
        </p:nvGrpSpPr>
        <p:grpSpPr>
          <a:xfrm>
            <a:off x="2073411" y="4013465"/>
            <a:ext cx="1099981" cy="1358643"/>
            <a:chOff x="3460156" y="1696825"/>
            <a:chExt cx="1099981" cy="1358643"/>
          </a:xfrm>
        </p:grpSpPr>
        <p:pic>
          <p:nvPicPr>
            <p:cNvPr id="5" name="Picture 4" descr="A picture containing text, window, clipart&#10;&#10;Description automatically generated">
              <a:extLst>
                <a:ext uri="{FF2B5EF4-FFF2-40B4-BE49-F238E27FC236}">
                  <a16:creationId xmlns:a16="http://schemas.microsoft.com/office/drawing/2014/main" id="{A1B784AB-2D24-6549-88BD-A75EFF46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4476" y="1696825"/>
              <a:ext cx="989312" cy="9893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930C43-DF5C-0646-ADDB-4DC8B22A0D7B}"/>
                </a:ext>
              </a:extLst>
            </p:cNvPr>
            <p:cNvSpPr txBox="1"/>
            <p:nvPr/>
          </p:nvSpPr>
          <p:spPr>
            <a:xfrm>
              <a:off x="3460156" y="2532248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/>
                <a:t>agente </a:t>
              </a:r>
            </a:p>
            <a:p>
              <a:pPr algn="ctr"/>
              <a:r>
                <a:rPr lang="it-IT" sz="1400"/>
                <a:t>immobiliare</a:t>
              </a:r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23F98D4-9F2C-F349-9940-4A7387CB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39" y="3286496"/>
            <a:ext cx="1965856" cy="5232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E843DB12-77EF-9B46-8396-EBA1EC44F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772" y="1688741"/>
            <a:ext cx="1189678" cy="713807"/>
          </a:xfrm>
          <a:prstGeom prst="rect">
            <a:avLst/>
          </a:prstGeom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B4D930D1-D9C7-8746-ABBC-B7FBFB8B7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241" y="3191203"/>
            <a:ext cx="1189678" cy="713807"/>
          </a:xfrm>
          <a:prstGeom prst="rect">
            <a:avLst/>
          </a:prstGeom>
        </p:spPr>
      </p:pic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78A4A3-59D4-5C40-ADB9-B611F8DCAD62}"/>
              </a:ext>
            </a:extLst>
          </p:cNvPr>
          <p:cNvCxnSpPr>
            <a:cxnSpLocks/>
            <a:stCxn id="18" idx="3"/>
            <a:endCxn id="20" idx="2"/>
          </p:cNvCxnSpPr>
          <p:nvPr/>
        </p:nvCxnSpPr>
        <p:spPr>
          <a:xfrm flipV="1">
            <a:off x="3173392" y="3809716"/>
            <a:ext cx="3162575" cy="130078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B39B0D7-A927-DE45-A9CD-2430E8D601E2}"/>
              </a:ext>
            </a:extLst>
          </p:cNvPr>
          <p:cNvCxnSpPr>
            <a:stCxn id="20" idx="0"/>
            <a:endCxn id="23" idx="2"/>
          </p:cNvCxnSpPr>
          <p:nvPr/>
        </p:nvCxnSpPr>
        <p:spPr>
          <a:xfrm rot="16200000" flipV="1">
            <a:off x="4575315" y="1525844"/>
            <a:ext cx="883948" cy="26373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3DB1C02-C7C0-3A45-A1B7-F5095C7F5E90}"/>
              </a:ext>
            </a:extLst>
          </p:cNvPr>
          <p:cNvCxnSpPr>
            <a:stCxn id="20" idx="0"/>
          </p:cNvCxnSpPr>
          <p:nvPr/>
        </p:nvCxnSpPr>
        <p:spPr>
          <a:xfrm rot="5400000" flipH="1" flipV="1">
            <a:off x="7096401" y="1546820"/>
            <a:ext cx="979242" cy="250011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904FA2E-1DA1-EE4B-8A82-20BD4F1CD893}"/>
              </a:ext>
            </a:extLst>
          </p:cNvPr>
          <p:cNvSpPr txBox="1"/>
          <p:nvPr/>
        </p:nvSpPr>
        <p:spPr>
          <a:xfrm>
            <a:off x="3450570" y="4428229"/>
            <a:ext cx="29963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 – Agente immobiliare richiede </a:t>
            </a:r>
            <a:r>
              <a:rPr lang="it-IT" sz="1000" dirty="0" err="1"/>
              <a:t>proof</a:t>
            </a:r>
            <a:r>
              <a:rPr lang="it-IT" sz="1000" dirty="0"/>
              <a:t> contenente:</a:t>
            </a:r>
          </a:p>
          <a:p>
            <a:r>
              <a:rPr lang="it-IT" sz="1000" dirty="0"/>
              <a:t>       - APE</a:t>
            </a:r>
          </a:p>
          <a:p>
            <a:r>
              <a:rPr lang="it-IT" sz="1000" dirty="0"/>
              <a:t>       - Atto di provenienza</a:t>
            </a:r>
          </a:p>
          <a:p>
            <a:r>
              <a:rPr lang="it-IT" sz="1000" dirty="0"/>
              <a:t>       - Scheda Catastale</a:t>
            </a:r>
          </a:p>
          <a:p>
            <a:r>
              <a:rPr lang="it-IT" sz="1000" dirty="0"/>
              <a:t>       - BIM</a:t>
            </a:r>
          </a:p>
        </p:txBody>
      </p:sp>
      <p:pic>
        <p:nvPicPr>
          <p:cNvPr id="3074" name="Picture 2" descr="Algorand, piattaforma DeFi direttamente dal MIT - protocollo v1.0 * v2.0 -  Token, pl">
            <a:extLst>
              <a:ext uri="{FF2B5EF4-FFF2-40B4-BE49-F238E27FC236}">
                <a16:creationId xmlns:a16="http://schemas.microsoft.com/office/drawing/2014/main" id="{0525F2CE-38B7-0944-B11C-0FE91F4B9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3" t="41270" r="31279" b="37322"/>
          <a:stretch/>
        </p:blipFill>
        <p:spPr bwMode="auto">
          <a:xfrm>
            <a:off x="8937901" y="1727371"/>
            <a:ext cx="1836172" cy="5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A48673-C200-2A44-9DD2-606AFB31169F}"/>
              </a:ext>
            </a:extLst>
          </p:cNvPr>
          <p:cNvSpPr txBox="1"/>
          <p:nvPr/>
        </p:nvSpPr>
        <p:spPr>
          <a:xfrm>
            <a:off x="3279756" y="2635971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2- Venditore fornisce le credenziali (self </a:t>
            </a:r>
            <a:r>
              <a:rPr lang="it-IT" sz="1000" dirty="0" err="1"/>
              <a:t>attested</a:t>
            </a:r>
            <a:r>
              <a:rPr lang="it-IT" sz="1000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0820B7-908B-624E-8E56-ACD300E8C827}"/>
              </a:ext>
            </a:extLst>
          </p:cNvPr>
          <p:cNvSpPr txBox="1"/>
          <p:nvPr/>
        </p:nvSpPr>
        <p:spPr>
          <a:xfrm>
            <a:off x="7096046" y="2431750"/>
            <a:ext cx="3754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4 – Agente immobiliare crea un Non </a:t>
            </a:r>
            <a:r>
              <a:rPr lang="it-IT" sz="1000" dirty="0" err="1"/>
              <a:t>fungible</a:t>
            </a:r>
            <a:r>
              <a:rPr lang="it-IT" sz="1000" dirty="0"/>
              <a:t> </a:t>
            </a:r>
            <a:r>
              <a:rPr lang="it-IT" sz="1000" dirty="0" err="1"/>
              <a:t>asset</a:t>
            </a:r>
            <a:r>
              <a:rPr lang="it-IT" sz="1000" dirty="0"/>
              <a:t> su </a:t>
            </a:r>
            <a:r>
              <a:rPr lang="it-IT" sz="1000" dirty="0" err="1"/>
              <a:t>Algorand</a:t>
            </a:r>
            <a:endParaRPr lang="it-IT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2210E1-E56B-A34D-A784-183F7DD9C1FA}"/>
              </a:ext>
            </a:extLst>
          </p:cNvPr>
          <p:cNvSpPr txBox="1"/>
          <p:nvPr/>
        </p:nvSpPr>
        <p:spPr>
          <a:xfrm>
            <a:off x="3450570" y="5368282"/>
            <a:ext cx="5963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5 – Agente immobiliare fornisce una credenziale con i riferimenti al Non </a:t>
            </a:r>
            <a:r>
              <a:rPr lang="it-IT" sz="1000" dirty="0" err="1"/>
              <a:t>Fungible</a:t>
            </a:r>
            <a:r>
              <a:rPr lang="it-IT" sz="1000" dirty="0"/>
              <a:t> </a:t>
            </a:r>
            <a:r>
              <a:rPr lang="it-IT" sz="1000" dirty="0" err="1"/>
              <a:t>Asset</a:t>
            </a:r>
            <a:r>
              <a:rPr lang="it-IT" sz="1000" dirty="0"/>
              <a:t> per il venditore</a:t>
            </a:r>
          </a:p>
        </p:txBody>
      </p:sp>
      <p:pic>
        <p:nvPicPr>
          <p:cNvPr id="3076" name="Picture 4" descr="ipfs · GitHub Topics · GitHub">
            <a:extLst>
              <a:ext uri="{FF2B5EF4-FFF2-40B4-BE49-F238E27FC236}">
                <a16:creationId xmlns:a16="http://schemas.microsoft.com/office/drawing/2014/main" id="{5351ED5E-E7DA-E941-97EB-C512744C5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b="28207"/>
          <a:stretch/>
        </p:blipFill>
        <p:spPr bwMode="auto">
          <a:xfrm>
            <a:off x="8714919" y="725049"/>
            <a:ext cx="1833647" cy="7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AFA79DB8-AF95-464F-B786-C8530AA33969}"/>
              </a:ext>
            </a:extLst>
          </p:cNvPr>
          <p:cNvCxnSpPr>
            <a:stCxn id="20" idx="0"/>
            <a:endCxn id="3076" idx="1"/>
          </p:cNvCxnSpPr>
          <p:nvPr/>
        </p:nvCxnSpPr>
        <p:spPr>
          <a:xfrm rot="5400000" flipH="1" flipV="1">
            <a:off x="6444010" y="1015587"/>
            <a:ext cx="2162866" cy="237895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AF0C5-A825-A84A-9C26-BC66225E588A}"/>
              </a:ext>
            </a:extLst>
          </p:cNvPr>
          <p:cNvSpPr txBox="1"/>
          <p:nvPr/>
        </p:nvSpPr>
        <p:spPr>
          <a:xfrm>
            <a:off x="5473693" y="1440217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3 – Agente immobiliare effettua il </a:t>
            </a:r>
            <a:r>
              <a:rPr lang="it-IT" sz="1000" dirty="0" err="1"/>
              <a:t>commit</a:t>
            </a:r>
            <a:r>
              <a:rPr lang="it-IT" sz="1000" dirty="0"/>
              <a:t> dei metadati</a:t>
            </a:r>
          </a:p>
          <a:p>
            <a:r>
              <a:rPr lang="it-IT" sz="1000" dirty="0"/>
              <a:t>Dell’immobile su uno </a:t>
            </a:r>
            <a:r>
              <a:rPr lang="it-IT" sz="1000" dirty="0" err="1"/>
              <a:t>storage</a:t>
            </a:r>
            <a:r>
              <a:rPr lang="it-IT" sz="1000" dirty="0"/>
              <a:t> (i.e. IPFS)</a:t>
            </a:r>
          </a:p>
        </p:txBody>
      </p:sp>
    </p:spTree>
    <p:extLst>
      <p:ext uri="{BB962C8B-B14F-4D97-AF65-F5344CB8AC3E}">
        <p14:creationId xmlns:p14="http://schemas.microsoft.com/office/powerpoint/2010/main" val="226629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Flusso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800" b="0" i="0" u="none" strike="noStrike" kern="1200" cap="none" spc="0" normalizeH="0" baseline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Proposta d’acquisto</a:t>
            </a: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 is me</a:t>
              </a:r>
              <a:endParaRPr kumimoji="0" lang="it-IT" altLang="ko-KR" sz="2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517681-4851-B449-9445-A43AAC639103}"/>
              </a:ext>
            </a:extLst>
          </p:cNvPr>
          <p:cNvGrpSpPr/>
          <p:nvPr/>
        </p:nvGrpSpPr>
        <p:grpSpPr>
          <a:xfrm>
            <a:off x="2073411" y="4013465"/>
            <a:ext cx="1099981" cy="1358643"/>
            <a:chOff x="3460156" y="1696825"/>
            <a:chExt cx="1099981" cy="1358643"/>
          </a:xfrm>
        </p:grpSpPr>
        <p:pic>
          <p:nvPicPr>
            <p:cNvPr id="5" name="Picture 4" descr="A picture containing text, window, clipart&#10;&#10;Description automatically generated">
              <a:extLst>
                <a:ext uri="{FF2B5EF4-FFF2-40B4-BE49-F238E27FC236}">
                  <a16:creationId xmlns:a16="http://schemas.microsoft.com/office/drawing/2014/main" id="{A1B784AB-2D24-6549-88BD-A75EFF469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4476" y="1696825"/>
              <a:ext cx="989312" cy="9893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930C43-DF5C-0646-ADDB-4DC8B22A0D7B}"/>
                </a:ext>
              </a:extLst>
            </p:cNvPr>
            <p:cNvSpPr txBox="1"/>
            <p:nvPr/>
          </p:nvSpPr>
          <p:spPr>
            <a:xfrm>
              <a:off x="3460156" y="2532248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/>
                <a:t>agente </a:t>
              </a:r>
            </a:p>
            <a:p>
              <a:pPr algn="ctr"/>
              <a:r>
                <a:rPr lang="it-IT" sz="1400"/>
                <a:t>immobiliare</a:t>
              </a:r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23F98D4-9F2C-F349-9940-4A7387CBA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39" y="3286496"/>
            <a:ext cx="1965856" cy="523220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E843DB12-77EF-9B46-8396-EBA1EC44F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772" y="1688741"/>
            <a:ext cx="1189678" cy="713807"/>
          </a:xfrm>
          <a:prstGeom prst="rect">
            <a:avLst/>
          </a:prstGeom>
        </p:spPr>
      </p:pic>
      <p:pic>
        <p:nvPicPr>
          <p:cNvPr id="2052" name="Picture 4" descr="Home - InfoCert.digital">
            <a:extLst>
              <a:ext uri="{FF2B5EF4-FFF2-40B4-BE49-F238E27FC236}">
                <a16:creationId xmlns:a16="http://schemas.microsoft.com/office/drawing/2014/main" id="{56568B91-1719-FA4B-AF8E-BD6363314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b="23309"/>
          <a:stretch/>
        </p:blipFill>
        <p:spPr bwMode="auto">
          <a:xfrm>
            <a:off x="8120080" y="1784034"/>
            <a:ext cx="1431993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B4D930D1-D9C7-8746-ABBC-B7FBFB8B7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241" y="3191203"/>
            <a:ext cx="1189678" cy="713807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D5F86FE3-BBE6-D443-BA6F-A8CA90E3E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073" y="1688740"/>
            <a:ext cx="1189678" cy="71380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1CAAA4-75BC-0B4A-ABA9-AEED9D03339A}"/>
              </a:ext>
            </a:extLst>
          </p:cNvPr>
          <p:cNvCxnSpPr>
            <a:endCxn id="2052" idx="1"/>
          </p:cNvCxnSpPr>
          <p:nvPr/>
        </p:nvCxnSpPr>
        <p:spPr>
          <a:xfrm flipV="1">
            <a:off x="4450806" y="2045644"/>
            <a:ext cx="3669274" cy="18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C78A4A3-59D4-5C40-ADB9-B611F8DCAD62}"/>
              </a:ext>
            </a:extLst>
          </p:cNvPr>
          <p:cNvCxnSpPr>
            <a:cxnSpLocks/>
            <a:stCxn id="18" idx="3"/>
            <a:endCxn id="20" idx="2"/>
          </p:cNvCxnSpPr>
          <p:nvPr/>
        </p:nvCxnSpPr>
        <p:spPr>
          <a:xfrm flipV="1">
            <a:off x="3173392" y="3809716"/>
            <a:ext cx="3162575" cy="130078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B39B0D7-A927-DE45-A9CD-2430E8D601E2}"/>
              </a:ext>
            </a:extLst>
          </p:cNvPr>
          <p:cNvCxnSpPr>
            <a:stCxn id="20" idx="0"/>
            <a:endCxn id="23" idx="2"/>
          </p:cNvCxnSpPr>
          <p:nvPr/>
        </p:nvCxnSpPr>
        <p:spPr>
          <a:xfrm rot="16200000" flipV="1">
            <a:off x="4575315" y="1525844"/>
            <a:ext cx="883948" cy="263735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3DB1C02-C7C0-3A45-A1B7-F5095C7F5E90}"/>
              </a:ext>
            </a:extLst>
          </p:cNvPr>
          <p:cNvCxnSpPr>
            <a:stCxn id="20" idx="0"/>
            <a:endCxn id="2052" idx="2"/>
          </p:cNvCxnSpPr>
          <p:nvPr/>
        </p:nvCxnSpPr>
        <p:spPr>
          <a:xfrm rot="5400000" flipH="1" flipV="1">
            <a:off x="7096401" y="1546820"/>
            <a:ext cx="979242" cy="250011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4D67C5D-E5DE-094B-8B25-65666D7654A7}"/>
              </a:ext>
            </a:extLst>
          </p:cNvPr>
          <p:cNvSpPr txBox="1"/>
          <p:nvPr/>
        </p:nvSpPr>
        <p:spPr>
          <a:xfrm>
            <a:off x="4843090" y="1758166"/>
            <a:ext cx="2533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 – Acquirente ottiene una credenziale L2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04FA2E-1DA1-EE4B-8A82-20BD4F1CD893}"/>
              </a:ext>
            </a:extLst>
          </p:cNvPr>
          <p:cNvSpPr txBox="1"/>
          <p:nvPr/>
        </p:nvSpPr>
        <p:spPr>
          <a:xfrm>
            <a:off x="4288204" y="4386996"/>
            <a:ext cx="4132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 – Agente immobiliare invita acquirente a firmare proposta d’acquisto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32536C-AB92-7F4C-8180-E1ADB68CCF40}"/>
              </a:ext>
            </a:extLst>
          </p:cNvPr>
          <p:cNvSpPr txBox="1"/>
          <p:nvPr/>
        </p:nvSpPr>
        <p:spPr>
          <a:xfrm>
            <a:off x="3865472" y="2559647"/>
            <a:ext cx="42787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3 – Acquirente sceglie di iscriversi tramite </a:t>
            </a:r>
            <a:r>
              <a:rPr lang="it-IT" sz="1000" dirty="0" err="1"/>
              <a:t>proof</a:t>
            </a:r>
            <a:r>
              <a:rPr lang="it-IT" sz="1000" dirty="0"/>
              <a:t> (</a:t>
            </a:r>
            <a:r>
              <a:rPr lang="it-IT" sz="1000" dirty="0" err="1"/>
              <a:t>gaya_user_registration</a:t>
            </a:r>
            <a:r>
              <a:rPr lang="it-IT" sz="1000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2BE908-534F-E241-BD37-1374660E215D}"/>
              </a:ext>
            </a:extLst>
          </p:cNvPr>
          <p:cNvSpPr txBox="1"/>
          <p:nvPr/>
        </p:nvSpPr>
        <p:spPr>
          <a:xfrm>
            <a:off x="4141779" y="2793910"/>
            <a:ext cx="39934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4 – Acquirente aggiunge i </a:t>
            </a:r>
            <a:r>
              <a:rPr lang="it-IT" sz="1000" dirty="0" err="1"/>
              <a:t>documeni</a:t>
            </a:r>
            <a:r>
              <a:rPr lang="it-IT" sz="1000" dirty="0"/>
              <a:t> di identità (</a:t>
            </a:r>
            <a:r>
              <a:rPr lang="it-IT" sz="1000" dirty="0" err="1"/>
              <a:t>gaya_id_document</a:t>
            </a:r>
            <a:r>
              <a:rPr lang="it-IT" sz="1000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8647D4-6391-A04E-A120-2BF3200327EB}"/>
              </a:ext>
            </a:extLst>
          </p:cNvPr>
          <p:cNvSpPr txBox="1"/>
          <p:nvPr/>
        </p:nvSpPr>
        <p:spPr>
          <a:xfrm>
            <a:off x="4288204" y="4570553"/>
            <a:ext cx="3898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5 – agente e acquirente procedono con firma proposta d’acquisto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080459-49D9-9F4D-970F-EFA96E8FCBC0}"/>
              </a:ext>
            </a:extLst>
          </p:cNvPr>
          <p:cNvGrpSpPr/>
          <p:nvPr/>
        </p:nvGrpSpPr>
        <p:grpSpPr>
          <a:xfrm>
            <a:off x="2129140" y="1404788"/>
            <a:ext cx="1019831" cy="1143200"/>
            <a:chOff x="7278987" y="1797034"/>
            <a:chExt cx="1019831" cy="1143200"/>
          </a:xfrm>
        </p:grpSpPr>
        <p:pic>
          <p:nvPicPr>
            <p:cNvPr id="32" name="Picture 3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53DCE74-1B1C-B744-BC80-B9345DBF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4247" y="1797034"/>
              <a:ext cx="989312" cy="98931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0513E1-7C62-B84C-ADB2-0055B7129443}"/>
                </a:ext>
              </a:extLst>
            </p:cNvPr>
            <p:cNvSpPr txBox="1"/>
            <p:nvPr/>
          </p:nvSpPr>
          <p:spPr>
            <a:xfrm>
              <a:off x="7278987" y="2632457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acquirente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988111-3B4C-574E-AE0E-63A1A08752DD}"/>
              </a:ext>
            </a:extLst>
          </p:cNvPr>
          <p:cNvGrpSpPr/>
          <p:nvPr/>
        </p:nvGrpSpPr>
        <p:grpSpPr>
          <a:xfrm>
            <a:off x="9185855" y="4004104"/>
            <a:ext cx="989312" cy="1144800"/>
            <a:chOff x="1658204" y="1696825"/>
            <a:chExt cx="989312" cy="1143200"/>
          </a:xfrm>
        </p:grpSpPr>
        <p:pic>
          <p:nvPicPr>
            <p:cNvPr id="37" name="Picture 36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2A8C3C34-0469-1F4D-842D-EEB487C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204" y="1696825"/>
              <a:ext cx="989312" cy="98931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E5FC4B-9F16-6740-8F83-4C151B13AE04}"/>
                </a:ext>
              </a:extLst>
            </p:cNvPr>
            <p:cNvSpPr txBox="1"/>
            <p:nvPr/>
          </p:nvSpPr>
          <p:spPr>
            <a:xfrm>
              <a:off x="1680329" y="2532248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/>
                <a:t>venditore</a:t>
              </a:r>
            </a:p>
          </p:txBody>
        </p:sp>
      </p:grp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A8FF5B1-18EB-F34C-A39D-8542EAA30307}"/>
              </a:ext>
            </a:extLst>
          </p:cNvPr>
          <p:cNvCxnSpPr>
            <a:cxnSpLocks/>
            <a:stCxn id="38" idx="1"/>
            <a:endCxn id="20" idx="2"/>
          </p:cNvCxnSpPr>
          <p:nvPr/>
        </p:nvCxnSpPr>
        <p:spPr>
          <a:xfrm rot="10800000">
            <a:off x="6335968" y="3809716"/>
            <a:ext cx="2872013" cy="118508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4B7BB2-AA73-CD4D-8201-B50248A8E5F5}"/>
              </a:ext>
            </a:extLst>
          </p:cNvPr>
          <p:cNvSpPr txBox="1"/>
          <p:nvPr/>
        </p:nvSpPr>
        <p:spPr>
          <a:xfrm>
            <a:off x="4255044" y="4782677"/>
            <a:ext cx="44598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6 – agente e venditore procedono con firma dell’accettazione della proposta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63F586-DC20-8C46-85B3-8A1FA5DA1AC5}"/>
              </a:ext>
            </a:extLst>
          </p:cNvPr>
          <p:cNvSpPr txBox="1"/>
          <p:nvPr/>
        </p:nvSpPr>
        <p:spPr>
          <a:xfrm>
            <a:off x="4255044" y="5013737"/>
            <a:ext cx="2940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7 – agente trasferisce </a:t>
            </a:r>
            <a:r>
              <a:rPr lang="it-IT" sz="1000" dirty="0" err="1"/>
              <a:t>nft</a:t>
            </a:r>
            <a:r>
              <a:rPr lang="it-IT" sz="1000" dirty="0"/>
              <a:t> immobile ad acquirente</a:t>
            </a:r>
          </a:p>
        </p:txBody>
      </p:sp>
    </p:spTree>
    <p:extLst>
      <p:ext uri="{BB962C8B-B14F-4D97-AF65-F5344CB8AC3E}">
        <p14:creationId xmlns:p14="http://schemas.microsoft.com/office/powerpoint/2010/main" val="139653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Flusso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 err="1">
                <a:solidFill>
                  <a:srgbClr val="196491"/>
                </a:solidFill>
                <a:latin typeface="Arial"/>
                <a:ea typeface="Arial Unicode MS"/>
              </a:rPr>
              <a:t>Perizia</a:t>
            </a:r>
            <a:r>
              <a:rPr lang="en-US" sz="1800" dirty="0">
                <a:solidFill>
                  <a:srgbClr val="196491"/>
                </a:solidFill>
                <a:latin typeface="Arial"/>
                <a:ea typeface="Arial Unicode MS"/>
              </a:rPr>
              <a:t> immobile per </a:t>
            </a:r>
            <a:r>
              <a:rPr lang="en-US" sz="1800" dirty="0" err="1">
                <a:solidFill>
                  <a:srgbClr val="196491"/>
                </a:solidFill>
                <a:latin typeface="Arial"/>
                <a:ea typeface="Arial Unicode MS"/>
              </a:rPr>
              <a:t>richiesta</a:t>
            </a:r>
            <a:r>
              <a:rPr lang="en-US" sz="1800" dirty="0">
                <a:solidFill>
                  <a:srgbClr val="196491"/>
                </a:solidFill>
                <a:latin typeface="Arial"/>
                <a:ea typeface="Arial Unicode MS"/>
              </a:rPr>
              <a:t> </a:t>
            </a:r>
            <a:r>
              <a:rPr lang="en-US" sz="1800" dirty="0" err="1">
                <a:solidFill>
                  <a:srgbClr val="196491"/>
                </a:solidFill>
                <a:latin typeface="Arial"/>
                <a:ea typeface="Arial Unicode MS"/>
              </a:rPr>
              <a:t>mutuo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A4D923-B739-A74B-8760-FE69456AEB76}"/>
              </a:ext>
            </a:extLst>
          </p:cNvPr>
          <p:cNvGrpSpPr/>
          <p:nvPr/>
        </p:nvGrpSpPr>
        <p:grpSpPr>
          <a:xfrm>
            <a:off x="2187422" y="1994358"/>
            <a:ext cx="1019831" cy="1143200"/>
            <a:chOff x="7278987" y="1797034"/>
            <a:chExt cx="1019831" cy="1143200"/>
          </a:xfrm>
        </p:grpSpPr>
        <p:pic>
          <p:nvPicPr>
            <p:cNvPr id="10" name="Picture 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BE20163-A827-5349-8BF0-182F6527D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247" y="1797034"/>
              <a:ext cx="989312" cy="9893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FC76F0-F32C-CB47-80A8-2D140FCDF5BB}"/>
                </a:ext>
              </a:extLst>
            </p:cNvPr>
            <p:cNvSpPr txBox="1"/>
            <p:nvPr/>
          </p:nvSpPr>
          <p:spPr>
            <a:xfrm>
              <a:off x="7278987" y="2632457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acquirente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B27C48-8A56-5C4D-A70C-4CCB0FE94093}"/>
              </a:ext>
            </a:extLst>
          </p:cNvPr>
          <p:cNvGrpSpPr/>
          <p:nvPr/>
        </p:nvGrpSpPr>
        <p:grpSpPr>
          <a:xfrm>
            <a:off x="8756006" y="1980323"/>
            <a:ext cx="1099981" cy="1358643"/>
            <a:chOff x="5387097" y="1797034"/>
            <a:chExt cx="1099981" cy="1358643"/>
          </a:xfrm>
        </p:grpSpPr>
        <p:pic>
          <p:nvPicPr>
            <p:cNvPr id="8" name="Picture 7" descr="A person wearing a suit and tie&#10;&#10;Description automatically generated with low confidence">
              <a:extLst>
                <a:ext uri="{FF2B5EF4-FFF2-40B4-BE49-F238E27FC236}">
                  <a16:creationId xmlns:a16="http://schemas.microsoft.com/office/drawing/2014/main" id="{D756B58B-58AF-3841-8D83-37195A6B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9520" y="1797034"/>
              <a:ext cx="989312" cy="9893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D80CF6-84C0-2844-884B-D9BEE97DC225}"/>
                </a:ext>
              </a:extLst>
            </p:cNvPr>
            <p:cNvSpPr txBox="1"/>
            <p:nvPr/>
          </p:nvSpPr>
          <p:spPr>
            <a:xfrm>
              <a:off x="5387097" y="2632457"/>
              <a:ext cx="10999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400" dirty="0"/>
                <a:t>perito</a:t>
              </a:r>
              <a:r>
                <a:rPr lang="en-GB" sz="1400" dirty="0"/>
                <a:t> </a:t>
              </a:r>
            </a:p>
            <a:p>
              <a:pPr algn="ctr"/>
              <a:r>
                <a:rPr lang="it-IT" sz="1400" dirty="0"/>
                <a:t>immobiliare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A8C03C-A8B5-6B40-A41D-C38CB61CFABA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3191994" y="2474979"/>
            <a:ext cx="5596435" cy="14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C86B7E1-6315-5F42-8893-6981F94C7962}"/>
              </a:ext>
            </a:extLst>
          </p:cNvPr>
          <p:cNvSpPr txBox="1"/>
          <p:nvPr/>
        </p:nvSpPr>
        <p:spPr>
          <a:xfrm>
            <a:off x="4272443" y="2148247"/>
            <a:ext cx="3332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7 – acquirente condivide </a:t>
            </a:r>
            <a:r>
              <a:rPr lang="it-IT" sz="1000" dirty="0" err="1"/>
              <a:t>proof</a:t>
            </a:r>
            <a:r>
              <a:rPr lang="it-IT" sz="1000" dirty="0"/>
              <a:t> NFT immobile con Perito</a:t>
            </a:r>
          </a:p>
        </p:txBody>
      </p:sp>
      <p:pic>
        <p:nvPicPr>
          <p:cNvPr id="16" name="Picture 2" descr="Algorand, piattaforma DeFi direttamente dal MIT - protocollo v1.0 * v2.0 -  Token, pl">
            <a:extLst>
              <a:ext uri="{FF2B5EF4-FFF2-40B4-BE49-F238E27FC236}">
                <a16:creationId xmlns:a16="http://schemas.microsoft.com/office/drawing/2014/main" id="{35C31476-2FB4-5840-938B-19D1976BC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3" t="41270" r="31279" b="37322"/>
          <a:stretch/>
        </p:blipFill>
        <p:spPr bwMode="auto">
          <a:xfrm>
            <a:off x="5994742" y="5140417"/>
            <a:ext cx="1836172" cy="5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pfs · GitHub Topics · GitHub">
            <a:extLst>
              <a:ext uri="{FF2B5EF4-FFF2-40B4-BE49-F238E27FC236}">
                <a16:creationId xmlns:a16="http://schemas.microsoft.com/office/drawing/2014/main" id="{F231E709-9746-7B4B-8439-75AA53DEC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8" b="28207"/>
          <a:stretch/>
        </p:blipFill>
        <p:spPr bwMode="auto">
          <a:xfrm>
            <a:off x="4156564" y="4564056"/>
            <a:ext cx="1833647" cy="79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B676723D-C8D5-F047-AF06-ADAD09E794E2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6956398" y="3163029"/>
            <a:ext cx="1885280" cy="171393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8245C553-E8AB-564D-9D7A-18F262E3D66E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5400000" flipH="1" flipV="1">
            <a:off x="6171347" y="1979397"/>
            <a:ext cx="1486700" cy="3682618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37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modello Gaya-R.E.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NFT per la modeling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dei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dati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immobiliari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BA9AB63-3D3F-FA4E-8A23-49331CF2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501" y="4251181"/>
            <a:ext cx="3155172" cy="19719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4C7701-3A53-CA4B-9A1D-A72A7C52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468" y="4251181"/>
            <a:ext cx="1419090" cy="19719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A2FC28B-F3C0-8741-A887-E2BF65D42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316" y="4251181"/>
            <a:ext cx="1419090" cy="20135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36B36B83-F772-E84D-A451-F5B6EFAE7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98065" y="4575519"/>
            <a:ext cx="2045777" cy="13234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493F58-B6DF-2D4D-AE73-EF586735B0AB}"/>
              </a:ext>
            </a:extLst>
          </p:cNvPr>
          <p:cNvSpPr/>
          <p:nvPr/>
        </p:nvSpPr>
        <p:spPr>
          <a:xfrm>
            <a:off x="1323882" y="1273398"/>
            <a:ext cx="3582444" cy="1888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Non </a:t>
            </a:r>
            <a:r>
              <a:rPr lang="it-IT" dirty="0" err="1"/>
              <a:t>Fungible</a:t>
            </a:r>
            <a:r>
              <a:rPr lang="it-IT" dirty="0"/>
              <a:t> </a:t>
            </a:r>
            <a:r>
              <a:rPr lang="it-IT" dirty="0" err="1"/>
              <a:t>Asset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TokenName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Unit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Asset</a:t>
            </a:r>
            <a:r>
              <a:rPr lang="it-IT" dirty="0"/>
              <a:t> </a:t>
            </a:r>
            <a:r>
              <a:rPr lang="it-IT" dirty="0" err="1"/>
              <a:t>Creeator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Note: {</a:t>
            </a:r>
            <a:r>
              <a:rPr lang="it-IT" dirty="0" err="1"/>
              <a:t>metadata</a:t>
            </a:r>
            <a:r>
              <a:rPr lang="it-IT" dirty="0"/>
              <a:t>}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22CC7DF-C74D-454B-801E-0CBADEA6A98B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2058317" y="3194394"/>
            <a:ext cx="1089484" cy="10240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D186320-5F6A-F84A-8BE1-CF8C35E7E330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5749853" y="526947"/>
            <a:ext cx="1089484" cy="63589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1D4B68C-227F-2C4D-8457-BA9700C95232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3030740" y="3246060"/>
            <a:ext cx="1089484" cy="9207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F524D902-D148-7747-B415-EDC7F17866FD}"/>
              </a:ext>
            </a:extLst>
          </p:cNvPr>
          <p:cNvCxnSpPr>
            <a:cxnSpLocks/>
            <a:stCxn id="2" idx="2"/>
            <a:endCxn id="8" idx="1"/>
          </p:cNvCxnSpPr>
          <p:nvPr/>
        </p:nvCxnSpPr>
        <p:spPr>
          <a:xfrm rot="16200000" flipH="1">
            <a:off x="4191694" y="2085107"/>
            <a:ext cx="1052671" cy="32058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5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5643419" y="3429000"/>
            <a:ext cx="6103775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How we built it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19485"/>
            <a:ext cx="53663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Descrizione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Tecnica e Demo/Video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1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923224-E826-854C-AADE-C4BFBBC96E0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40000" lnSpcReduction="20000"/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C87DE5-F567-FE48-B5C6-651454F5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" y="0"/>
            <a:ext cx="571500" cy="685800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114E7E73-9CC0-CC45-974A-CC7EEDEAFC86}"/>
              </a:ext>
            </a:extLst>
          </p:cNvPr>
          <p:cNvSpPr txBox="1"/>
          <p:nvPr/>
        </p:nvSpPr>
        <p:spPr>
          <a:xfrm rot="16200000">
            <a:off x="-2122064" y="3992865"/>
            <a:ext cx="47981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+mj-lt"/>
                <a:cs typeface="Arial" pitchFamily="34" charset="0"/>
              </a:rPr>
              <a:t>Hackathon_21</a:t>
            </a:r>
            <a:endParaRPr lang="ko-KR" altLang="en-US" sz="4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8903E52-D2D9-4165-9B7B-71E6BB27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19" y="0"/>
            <a:ext cx="11140681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1ABC53-8C6F-46B7-84C0-D63311C6987C}"/>
              </a:ext>
            </a:extLst>
          </p:cNvPr>
          <p:cNvSpPr/>
          <p:nvPr/>
        </p:nvSpPr>
        <p:spPr>
          <a:xfrm>
            <a:off x="1179756" y="2916682"/>
            <a:ext cx="4916244" cy="742277"/>
          </a:xfrm>
          <a:prstGeom prst="roundRect">
            <a:avLst/>
          </a:prstGeom>
          <a:noFill/>
          <a:ln w="635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85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Dimostrazione - Video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pic>
        <p:nvPicPr>
          <p:cNvPr id="3" name="Picture 2" descr="Graphical user interface, text, application, chat or text messag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F235D9F-DA91-4744-ADEC-BEC42C22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489" y="858674"/>
            <a:ext cx="7677021" cy="57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1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2328863" y="3429000"/>
            <a:ext cx="9418331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Market approach and follow up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>
                <a:solidFill>
                  <a:schemeClr val="bg1"/>
                </a:solidFill>
                <a:cs typeface="Arial" pitchFamily="34" charset="0"/>
              </a:rPr>
              <a:t>Go To Market – 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9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Business model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GAYA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aphicFrame>
        <p:nvGraphicFramePr>
          <p:cNvPr id="7" name="Google Shape;507;gb8fcc661e7_0_9">
            <a:extLst>
              <a:ext uri="{FF2B5EF4-FFF2-40B4-BE49-F238E27FC236}">
                <a16:creationId xmlns:a16="http://schemas.microsoft.com/office/drawing/2014/main" id="{CAF2AEC3-062E-1242-AAF7-E23FA81A9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233166"/>
              </p:ext>
            </p:extLst>
          </p:nvPr>
        </p:nvGraphicFramePr>
        <p:xfrm>
          <a:off x="1205037" y="1927254"/>
          <a:ext cx="10458875" cy="42959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3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GAYA Smart</a:t>
                      </a:r>
                      <a:endParaRPr sz="20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Gaya Studio</a:t>
                      </a:r>
                      <a:endParaRPr sz="20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Gaya</a:t>
                      </a:r>
                      <a:endParaRPr sz="20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Enterprise</a:t>
                      </a:r>
                      <a:endParaRPr sz="20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Subscription Fee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€</a:t>
                      </a:r>
                      <a:endParaRPr sz="1400" dirty="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€</a:t>
                      </a:r>
                      <a:endParaRPr sz="1400" dirty="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€</a:t>
                      </a:r>
                      <a:endParaRPr sz="1400" dirty="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eSignature Users</a:t>
                      </a:r>
                      <a:endParaRPr sz="14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&gt; 20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Staff Users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unlimited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Free Dossiers</a:t>
                      </a:r>
                      <a:endParaRPr sz="14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50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100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eSignature Standard Workflow</a:t>
                      </a:r>
                      <a:endParaRPr sz="14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eSignature Custom Workflow</a:t>
                      </a:r>
                      <a:endParaRPr sz="1400" b="1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+mn-lt"/>
                        </a:rPr>
                        <a:t>✕</a:t>
                      </a:r>
                      <a:endParaRPr sz="1400" b="1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Qualified Timestamp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Native Video Conference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Archival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0,5GB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5GB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err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GAYApp</a:t>
                      </a: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 with NFC </a:t>
                      </a:r>
                      <a:r>
                        <a:rPr lang="en-US" sz="1400" b="1" dirty="0" err="1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eDOC</a:t>
                      </a: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 reader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rgbClr val="548235"/>
                          </a:solidFill>
                          <a:latin typeface="+mn-lt"/>
                        </a:rPr>
                        <a:t>✓</a:t>
                      </a:r>
                      <a:endParaRPr sz="1400" b="1">
                        <a:solidFill>
                          <a:srgbClr val="548235"/>
                        </a:solidFill>
                        <a:latin typeface="+mn-lt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050">
                <a:tc>
                  <a:txBody>
                    <a:bodyPr/>
                    <a:lstStyle/>
                    <a:p>
                      <a:pPr marL="9144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434343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Customer service</a:t>
                      </a:r>
                      <a:endParaRPr sz="1400" b="1" dirty="0">
                        <a:solidFill>
                          <a:srgbClr val="434343"/>
                        </a:solidFill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5x8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5x8</a:t>
                      </a:r>
                      <a:endParaRPr sz="140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+mn-lt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endParaRPr sz="1400" dirty="0">
                        <a:latin typeface="+mn-lt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Google Shape;508;gb8fcc661e7_0_9">
            <a:extLst>
              <a:ext uri="{FF2B5EF4-FFF2-40B4-BE49-F238E27FC236}">
                <a16:creationId xmlns:a16="http://schemas.microsoft.com/office/drawing/2014/main" id="{8EAB9109-6F60-8B4F-8558-67E585A79D3F}"/>
              </a:ext>
            </a:extLst>
          </p:cNvPr>
          <p:cNvSpPr txBox="1"/>
          <p:nvPr/>
        </p:nvSpPr>
        <p:spPr>
          <a:xfrm>
            <a:off x="1205039" y="1296528"/>
            <a:ext cx="450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Poppins"/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Monthly Subscription plans</a:t>
            </a:r>
            <a:endParaRPr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71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Business model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GAYA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aphicFrame>
        <p:nvGraphicFramePr>
          <p:cNvPr id="9" name="Google Shape;515;gb8fcc661e7_0_16">
            <a:extLst>
              <a:ext uri="{FF2B5EF4-FFF2-40B4-BE49-F238E27FC236}">
                <a16:creationId xmlns:a16="http://schemas.microsoft.com/office/drawing/2014/main" id="{A208D002-4300-AE4F-9DBF-EA2BA6E6A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945308"/>
              </p:ext>
            </p:extLst>
          </p:nvPr>
        </p:nvGraphicFramePr>
        <p:xfrm>
          <a:off x="943788" y="1921841"/>
          <a:ext cx="7992393" cy="24887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8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</a:t>
                      </a:r>
                      <a:endParaRPr sz="18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Dossier Refill</a:t>
                      </a:r>
                      <a:endParaRPr sz="14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100 x </a:t>
                      </a:r>
                      <a:r>
                        <a:rPr lang="en-US" sz="1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€ </a:t>
                      </a:r>
                      <a:endParaRPr sz="1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Legal Archiving Space Refill</a:t>
                      </a:r>
                      <a:endParaRPr sz="1400" b="1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1Gb x </a:t>
                      </a:r>
                      <a:r>
                        <a:rPr lang="en-US" sz="1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€/m</a:t>
                      </a:r>
                      <a:endParaRPr sz="1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New user Refill</a:t>
                      </a:r>
                      <a:endParaRPr sz="14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 user x </a:t>
                      </a:r>
                      <a:r>
                        <a:rPr lang="en-US" sz="1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€/m</a:t>
                      </a:r>
                      <a:endParaRPr sz="1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Dedicated Customer Service</a:t>
                      </a:r>
                      <a:endParaRPr sz="1400"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tbd</a:t>
                      </a:r>
                      <a:r>
                        <a:rPr lang="en-US" sz="1400" dirty="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€ / h</a:t>
                      </a:r>
                      <a:endParaRPr sz="1400" dirty="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Google Shape;516;gb8fcc661e7_0_16">
            <a:extLst>
              <a:ext uri="{FF2B5EF4-FFF2-40B4-BE49-F238E27FC236}">
                <a16:creationId xmlns:a16="http://schemas.microsoft.com/office/drawing/2014/main" id="{3E4B94D6-D3C7-D647-9CFB-B9476B1593FE}"/>
              </a:ext>
            </a:extLst>
          </p:cNvPr>
          <p:cNvSpPr txBox="1"/>
          <p:nvPr/>
        </p:nvSpPr>
        <p:spPr>
          <a:xfrm>
            <a:off x="943788" y="1271364"/>
            <a:ext cx="450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Poppins"/>
              <a:buNone/>
            </a:pPr>
            <a:r>
              <a:rPr lang="en-US" sz="2400" b="1" dirty="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Add-ons</a:t>
            </a:r>
            <a:endParaRPr sz="2400" b="1" dirty="0">
              <a:solidFill>
                <a:srgbClr val="404040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3598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F9E66A5-27DD-BB4B-98E0-56F4AC470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" t="13863" r="1400" b="4142"/>
          <a:stretch/>
        </p:blipFill>
        <p:spPr>
          <a:xfrm>
            <a:off x="1648816" y="1672431"/>
            <a:ext cx="8685349" cy="3012915"/>
          </a:xfrm>
          <a:prstGeom prst="rect">
            <a:avLst/>
          </a:prstGeom>
        </p:spPr>
      </p:pic>
      <p:cxnSp>
        <p:nvCxnSpPr>
          <p:cNvPr id="641" name="Google Shape;641;gba648852d8_0_19"/>
          <p:cNvCxnSpPr>
            <a:cxnSpLocks/>
          </p:cNvCxnSpPr>
          <p:nvPr/>
        </p:nvCxnSpPr>
        <p:spPr>
          <a:xfrm>
            <a:off x="1" y="6416596"/>
            <a:ext cx="202211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3" name="Google Shape;643;gba648852d8_0_19"/>
          <p:cNvCxnSpPr>
            <a:cxnSpLocks/>
          </p:cNvCxnSpPr>
          <p:nvPr/>
        </p:nvCxnSpPr>
        <p:spPr>
          <a:xfrm rot="10800000" flipH="1">
            <a:off x="7503226" y="6401693"/>
            <a:ext cx="1902900" cy="3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5" name="Google Shape;645;gba648852d8_0_19"/>
          <p:cNvCxnSpPr>
            <a:cxnSpLocks/>
          </p:cNvCxnSpPr>
          <p:nvPr/>
        </p:nvCxnSpPr>
        <p:spPr>
          <a:xfrm rot="10800000" flipH="1">
            <a:off x="2684978" y="6416295"/>
            <a:ext cx="1902900" cy="3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7" name="Google Shape;647;gba648852d8_0_19"/>
          <p:cNvCxnSpPr>
            <a:cxnSpLocks/>
          </p:cNvCxnSpPr>
          <p:nvPr/>
        </p:nvCxnSpPr>
        <p:spPr>
          <a:xfrm>
            <a:off x="5058298" y="6404069"/>
            <a:ext cx="190290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9" name="Google Shape;649;gba648852d8_0_19"/>
          <p:cNvCxnSpPr>
            <a:cxnSpLocks/>
          </p:cNvCxnSpPr>
          <p:nvPr/>
        </p:nvCxnSpPr>
        <p:spPr>
          <a:xfrm>
            <a:off x="4825369" y="5830420"/>
            <a:ext cx="0" cy="3189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50" name="Google Shape;650;gba648852d8_0_19"/>
          <p:cNvGrpSpPr/>
          <p:nvPr/>
        </p:nvGrpSpPr>
        <p:grpSpPr>
          <a:xfrm>
            <a:off x="4177369" y="5492951"/>
            <a:ext cx="1296000" cy="340500"/>
            <a:chOff x="0" y="-3810"/>
            <a:chExt cx="1296000" cy="340500"/>
          </a:xfrm>
        </p:grpSpPr>
        <p:sp>
          <p:nvSpPr>
            <p:cNvPr id="651" name="Google Shape;651;gba648852d8_0_19"/>
            <p:cNvSpPr/>
            <p:nvPr/>
          </p:nvSpPr>
          <p:spPr>
            <a:xfrm>
              <a:off x="0" y="13970"/>
              <a:ext cx="1296000" cy="3048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2" name="Google Shape;652;gba648852d8_0_19"/>
            <p:cNvSpPr txBox="1"/>
            <p:nvPr/>
          </p:nvSpPr>
          <p:spPr>
            <a:xfrm>
              <a:off x="0" y="-3810"/>
              <a:ext cx="1296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400"/>
              </a:pPr>
              <a:r>
                <a:rPr lang="en-US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04.2021</a:t>
              </a:r>
              <a:endParaRPr/>
            </a:p>
          </p:txBody>
        </p:sp>
      </p:grpSp>
      <p:grpSp>
        <p:nvGrpSpPr>
          <p:cNvPr id="655" name="Google Shape;655;gba648852d8_0_19"/>
          <p:cNvGrpSpPr/>
          <p:nvPr/>
        </p:nvGrpSpPr>
        <p:grpSpPr>
          <a:xfrm>
            <a:off x="1714417" y="5492951"/>
            <a:ext cx="1296000" cy="340500"/>
            <a:chOff x="0" y="-3810"/>
            <a:chExt cx="1296000" cy="340500"/>
          </a:xfrm>
        </p:grpSpPr>
        <p:sp>
          <p:nvSpPr>
            <p:cNvPr id="656" name="Google Shape;656;gba648852d8_0_19"/>
            <p:cNvSpPr/>
            <p:nvPr/>
          </p:nvSpPr>
          <p:spPr>
            <a:xfrm>
              <a:off x="0" y="13970"/>
              <a:ext cx="1296000" cy="3048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7" name="Google Shape;657;gba648852d8_0_19"/>
            <p:cNvSpPr txBox="1"/>
            <p:nvPr/>
          </p:nvSpPr>
          <p:spPr>
            <a:xfrm>
              <a:off x="0" y="-3810"/>
              <a:ext cx="1296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400"/>
              </a:pPr>
              <a:r>
                <a:rPr lang="en-US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02.2021</a:t>
              </a:r>
              <a:endParaRPr/>
            </a:p>
          </p:txBody>
        </p:sp>
      </p:grpSp>
      <p:grpSp>
        <p:nvGrpSpPr>
          <p:cNvPr id="660" name="Google Shape;660;gba648852d8_0_19"/>
          <p:cNvGrpSpPr/>
          <p:nvPr/>
        </p:nvGrpSpPr>
        <p:grpSpPr>
          <a:xfrm>
            <a:off x="8974883" y="5492951"/>
            <a:ext cx="1296000" cy="340500"/>
            <a:chOff x="0" y="-3810"/>
            <a:chExt cx="1296000" cy="340500"/>
          </a:xfrm>
        </p:grpSpPr>
        <p:sp>
          <p:nvSpPr>
            <p:cNvPr id="661" name="Google Shape;661;gba648852d8_0_19"/>
            <p:cNvSpPr/>
            <p:nvPr/>
          </p:nvSpPr>
          <p:spPr>
            <a:xfrm>
              <a:off x="0" y="13970"/>
              <a:ext cx="1296000" cy="3048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2" name="Google Shape;662;gba648852d8_0_19"/>
            <p:cNvSpPr txBox="1"/>
            <p:nvPr/>
          </p:nvSpPr>
          <p:spPr>
            <a:xfrm>
              <a:off x="0" y="-3810"/>
              <a:ext cx="1296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400"/>
              </a:pPr>
              <a:r>
                <a:rPr lang="en-US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09.2021</a:t>
              </a:r>
              <a:endParaRPr/>
            </a:p>
          </p:txBody>
        </p:sp>
      </p:grpSp>
      <p:cxnSp>
        <p:nvCxnSpPr>
          <p:cNvPr id="664" name="Google Shape;664;gba648852d8_0_19"/>
          <p:cNvCxnSpPr>
            <a:cxnSpLocks/>
          </p:cNvCxnSpPr>
          <p:nvPr/>
        </p:nvCxnSpPr>
        <p:spPr>
          <a:xfrm>
            <a:off x="10078720" y="6395719"/>
            <a:ext cx="211328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66" name="Google Shape;666;gba648852d8_0_19"/>
          <p:cNvGrpSpPr/>
          <p:nvPr/>
        </p:nvGrpSpPr>
        <p:grpSpPr>
          <a:xfrm>
            <a:off x="6640321" y="5492951"/>
            <a:ext cx="1296000" cy="340500"/>
            <a:chOff x="0" y="-3810"/>
            <a:chExt cx="1296000" cy="340500"/>
          </a:xfrm>
        </p:grpSpPr>
        <p:sp>
          <p:nvSpPr>
            <p:cNvPr id="667" name="Google Shape;667;gba648852d8_0_19"/>
            <p:cNvSpPr/>
            <p:nvPr/>
          </p:nvSpPr>
          <p:spPr>
            <a:xfrm>
              <a:off x="0" y="13970"/>
              <a:ext cx="1296000" cy="3048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800"/>
              </a:pP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8" name="Google Shape;668;gba648852d8_0_19"/>
            <p:cNvSpPr txBox="1"/>
            <p:nvPr/>
          </p:nvSpPr>
          <p:spPr>
            <a:xfrm>
              <a:off x="0" y="-3810"/>
              <a:ext cx="1296000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1400"/>
              </a:pPr>
              <a:r>
                <a:rPr lang="en-US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06.2021</a:t>
              </a:r>
              <a:endParaRPr/>
            </a:p>
          </p:txBody>
        </p:sp>
      </p:grpSp>
      <p:sp>
        <p:nvSpPr>
          <p:cNvPr id="670" name="Google Shape;670;gba648852d8_0_19"/>
          <p:cNvSpPr/>
          <p:nvPr/>
        </p:nvSpPr>
        <p:spPr>
          <a:xfrm>
            <a:off x="4683766" y="6149402"/>
            <a:ext cx="287983" cy="513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42" y="18882"/>
                </a:moveTo>
                <a:lnTo>
                  <a:pt x="11759" y="18742"/>
                </a:lnTo>
                <a:lnTo>
                  <a:pt x="12593" y="18554"/>
                </a:lnTo>
                <a:lnTo>
                  <a:pt x="13260" y="17524"/>
                </a:lnTo>
                <a:lnTo>
                  <a:pt x="12927" y="17055"/>
                </a:lnTo>
                <a:lnTo>
                  <a:pt x="12593" y="16540"/>
                </a:lnTo>
                <a:lnTo>
                  <a:pt x="11759" y="16352"/>
                </a:lnTo>
                <a:lnTo>
                  <a:pt x="10842" y="16212"/>
                </a:lnTo>
                <a:lnTo>
                  <a:pt x="9924" y="16352"/>
                </a:lnTo>
                <a:lnTo>
                  <a:pt x="9007" y="16540"/>
                </a:lnTo>
                <a:lnTo>
                  <a:pt x="8757" y="17055"/>
                </a:lnTo>
                <a:lnTo>
                  <a:pt x="8423" y="17524"/>
                </a:lnTo>
                <a:lnTo>
                  <a:pt x="8757" y="18039"/>
                </a:lnTo>
                <a:lnTo>
                  <a:pt x="9007" y="18554"/>
                </a:lnTo>
                <a:lnTo>
                  <a:pt x="9924" y="18742"/>
                </a:lnTo>
                <a:lnTo>
                  <a:pt x="10842" y="18882"/>
                </a:lnTo>
                <a:close/>
                <a:moveTo>
                  <a:pt x="16846" y="0"/>
                </a:moveTo>
                <a:lnTo>
                  <a:pt x="3920" y="0"/>
                </a:lnTo>
                <a:lnTo>
                  <a:pt x="3002" y="187"/>
                </a:lnTo>
                <a:lnTo>
                  <a:pt x="1501" y="843"/>
                </a:lnTo>
                <a:lnTo>
                  <a:pt x="334" y="1687"/>
                </a:lnTo>
                <a:lnTo>
                  <a:pt x="0" y="2202"/>
                </a:lnTo>
                <a:lnTo>
                  <a:pt x="0" y="19398"/>
                </a:lnTo>
                <a:lnTo>
                  <a:pt x="334" y="19913"/>
                </a:lnTo>
                <a:lnTo>
                  <a:pt x="1501" y="20757"/>
                </a:lnTo>
                <a:lnTo>
                  <a:pt x="3002" y="21413"/>
                </a:lnTo>
                <a:lnTo>
                  <a:pt x="3920" y="21600"/>
                </a:lnTo>
                <a:lnTo>
                  <a:pt x="17764" y="21600"/>
                </a:lnTo>
                <a:lnTo>
                  <a:pt x="18681" y="21413"/>
                </a:lnTo>
                <a:lnTo>
                  <a:pt x="20182" y="20757"/>
                </a:lnTo>
                <a:lnTo>
                  <a:pt x="21350" y="19913"/>
                </a:lnTo>
                <a:lnTo>
                  <a:pt x="21600" y="19398"/>
                </a:lnTo>
                <a:lnTo>
                  <a:pt x="21600" y="2202"/>
                </a:lnTo>
                <a:lnTo>
                  <a:pt x="21350" y="1687"/>
                </a:lnTo>
                <a:lnTo>
                  <a:pt x="20182" y="843"/>
                </a:lnTo>
                <a:lnTo>
                  <a:pt x="18681" y="187"/>
                </a:lnTo>
                <a:lnTo>
                  <a:pt x="17764" y="0"/>
                </a:lnTo>
                <a:lnTo>
                  <a:pt x="16846" y="0"/>
                </a:lnTo>
                <a:close/>
                <a:moveTo>
                  <a:pt x="19265" y="18882"/>
                </a:moveTo>
                <a:lnTo>
                  <a:pt x="18931" y="19398"/>
                </a:lnTo>
                <a:lnTo>
                  <a:pt x="18681" y="19913"/>
                </a:lnTo>
                <a:lnTo>
                  <a:pt x="17764" y="20054"/>
                </a:lnTo>
                <a:lnTo>
                  <a:pt x="16846" y="20241"/>
                </a:lnTo>
                <a:lnTo>
                  <a:pt x="4837" y="20241"/>
                </a:lnTo>
                <a:lnTo>
                  <a:pt x="3920" y="20054"/>
                </a:lnTo>
                <a:lnTo>
                  <a:pt x="3002" y="19913"/>
                </a:lnTo>
                <a:lnTo>
                  <a:pt x="2669" y="19398"/>
                </a:lnTo>
                <a:lnTo>
                  <a:pt x="2419" y="18882"/>
                </a:lnTo>
                <a:lnTo>
                  <a:pt x="2419" y="14853"/>
                </a:lnTo>
                <a:lnTo>
                  <a:pt x="19265" y="14853"/>
                </a:lnTo>
                <a:lnTo>
                  <a:pt x="19265" y="18882"/>
                </a:lnTo>
                <a:close/>
                <a:moveTo>
                  <a:pt x="19265" y="13494"/>
                </a:moveTo>
                <a:lnTo>
                  <a:pt x="2419" y="13494"/>
                </a:lnTo>
                <a:lnTo>
                  <a:pt x="2419" y="4732"/>
                </a:lnTo>
                <a:lnTo>
                  <a:pt x="19265" y="4732"/>
                </a:lnTo>
                <a:lnTo>
                  <a:pt x="19265" y="13494"/>
                </a:lnTo>
                <a:close/>
                <a:moveTo>
                  <a:pt x="19265" y="3374"/>
                </a:moveTo>
                <a:lnTo>
                  <a:pt x="2419" y="3374"/>
                </a:lnTo>
                <a:lnTo>
                  <a:pt x="2419" y="2718"/>
                </a:lnTo>
                <a:lnTo>
                  <a:pt x="2669" y="2202"/>
                </a:lnTo>
                <a:lnTo>
                  <a:pt x="3002" y="1687"/>
                </a:lnTo>
                <a:lnTo>
                  <a:pt x="3920" y="1499"/>
                </a:lnTo>
                <a:lnTo>
                  <a:pt x="4837" y="1359"/>
                </a:lnTo>
                <a:lnTo>
                  <a:pt x="16846" y="1359"/>
                </a:lnTo>
                <a:lnTo>
                  <a:pt x="17764" y="1499"/>
                </a:lnTo>
                <a:lnTo>
                  <a:pt x="18681" y="1687"/>
                </a:lnTo>
                <a:lnTo>
                  <a:pt x="18931" y="2202"/>
                </a:lnTo>
                <a:lnTo>
                  <a:pt x="19265" y="2718"/>
                </a:lnTo>
                <a:lnTo>
                  <a:pt x="19265" y="3374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7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gba648852d8_0_19"/>
          <p:cNvSpPr/>
          <p:nvPr/>
        </p:nvSpPr>
        <p:spPr>
          <a:xfrm>
            <a:off x="2113099" y="6159634"/>
            <a:ext cx="498636" cy="513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97" y="0"/>
                </a:moveTo>
                <a:lnTo>
                  <a:pt x="2271" y="0"/>
                </a:lnTo>
                <a:lnTo>
                  <a:pt x="1740" y="187"/>
                </a:lnTo>
                <a:lnTo>
                  <a:pt x="870" y="843"/>
                </a:lnTo>
                <a:lnTo>
                  <a:pt x="193" y="1687"/>
                </a:lnTo>
                <a:lnTo>
                  <a:pt x="0" y="2202"/>
                </a:lnTo>
                <a:lnTo>
                  <a:pt x="0" y="15321"/>
                </a:lnTo>
                <a:lnTo>
                  <a:pt x="193" y="15884"/>
                </a:lnTo>
                <a:lnTo>
                  <a:pt x="870" y="16680"/>
                </a:lnTo>
                <a:lnTo>
                  <a:pt x="1740" y="17383"/>
                </a:lnTo>
                <a:lnTo>
                  <a:pt x="2271" y="17524"/>
                </a:lnTo>
                <a:lnTo>
                  <a:pt x="8360" y="17524"/>
                </a:lnTo>
                <a:lnTo>
                  <a:pt x="8360" y="20241"/>
                </a:lnTo>
                <a:lnTo>
                  <a:pt x="6620" y="20241"/>
                </a:lnTo>
                <a:lnTo>
                  <a:pt x="6282" y="20569"/>
                </a:lnTo>
                <a:lnTo>
                  <a:pt x="6282" y="21272"/>
                </a:lnTo>
                <a:lnTo>
                  <a:pt x="6620" y="21600"/>
                </a:lnTo>
                <a:lnTo>
                  <a:pt x="15656" y="21600"/>
                </a:lnTo>
                <a:lnTo>
                  <a:pt x="15995" y="21272"/>
                </a:lnTo>
                <a:lnTo>
                  <a:pt x="15995" y="20569"/>
                </a:lnTo>
                <a:lnTo>
                  <a:pt x="15656" y="20241"/>
                </a:lnTo>
                <a:lnTo>
                  <a:pt x="13917" y="20241"/>
                </a:lnTo>
                <a:lnTo>
                  <a:pt x="13917" y="17524"/>
                </a:lnTo>
                <a:lnTo>
                  <a:pt x="19329" y="17524"/>
                </a:lnTo>
                <a:lnTo>
                  <a:pt x="19860" y="17383"/>
                </a:lnTo>
                <a:lnTo>
                  <a:pt x="20730" y="16680"/>
                </a:lnTo>
                <a:lnTo>
                  <a:pt x="21407" y="15884"/>
                </a:lnTo>
                <a:lnTo>
                  <a:pt x="21600" y="15321"/>
                </a:lnTo>
                <a:lnTo>
                  <a:pt x="21600" y="2202"/>
                </a:lnTo>
                <a:lnTo>
                  <a:pt x="21407" y="1687"/>
                </a:lnTo>
                <a:lnTo>
                  <a:pt x="20730" y="843"/>
                </a:lnTo>
                <a:lnTo>
                  <a:pt x="19860" y="187"/>
                </a:lnTo>
                <a:lnTo>
                  <a:pt x="19329" y="0"/>
                </a:lnTo>
                <a:lnTo>
                  <a:pt x="18797" y="0"/>
                </a:lnTo>
                <a:close/>
                <a:moveTo>
                  <a:pt x="12515" y="20241"/>
                </a:moveTo>
                <a:lnTo>
                  <a:pt x="9761" y="20241"/>
                </a:lnTo>
                <a:lnTo>
                  <a:pt x="9761" y="17524"/>
                </a:lnTo>
                <a:lnTo>
                  <a:pt x="12515" y="17524"/>
                </a:lnTo>
                <a:lnTo>
                  <a:pt x="12515" y="20241"/>
                </a:lnTo>
                <a:close/>
                <a:moveTo>
                  <a:pt x="20199" y="14853"/>
                </a:moveTo>
                <a:lnTo>
                  <a:pt x="20005" y="15321"/>
                </a:lnTo>
                <a:lnTo>
                  <a:pt x="19860" y="15884"/>
                </a:lnTo>
                <a:lnTo>
                  <a:pt x="19329" y="16024"/>
                </a:lnTo>
                <a:lnTo>
                  <a:pt x="18797" y="16212"/>
                </a:lnTo>
                <a:lnTo>
                  <a:pt x="2754" y="16212"/>
                </a:lnTo>
                <a:lnTo>
                  <a:pt x="2271" y="16024"/>
                </a:lnTo>
                <a:lnTo>
                  <a:pt x="1740" y="15884"/>
                </a:lnTo>
                <a:lnTo>
                  <a:pt x="1595" y="15321"/>
                </a:lnTo>
                <a:lnTo>
                  <a:pt x="1401" y="14853"/>
                </a:lnTo>
                <a:lnTo>
                  <a:pt x="1401" y="13494"/>
                </a:lnTo>
                <a:lnTo>
                  <a:pt x="20199" y="13494"/>
                </a:lnTo>
                <a:lnTo>
                  <a:pt x="20199" y="14853"/>
                </a:lnTo>
                <a:close/>
                <a:moveTo>
                  <a:pt x="20199" y="12135"/>
                </a:moveTo>
                <a:lnTo>
                  <a:pt x="1401" y="12135"/>
                </a:lnTo>
                <a:lnTo>
                  <a:pt x="1401" y="2718"/>
                </a:lnTo>
                <a:lnTo>
                  <a:pt x="1595" y="2202"/>
                </a:lnTo>
                <a:lnTo>
                  <a:pt x="1740" y="1687"/>
                </a:lnTo>
                <a:lnTo>
                  <a:pt x="2271" y="1499"/>
                </a:lnTo>
                <a:lnTo>
                  <a:pt x="2754" y="1359"/>
                </a:lnTo>
                <a:lnTo>
                  <a:pt x="18797" y="1359"/>
                </a:lnTo>
                <a:lnTo>
                  <a:pt x="19329" y="1499"/>
                </a:lnTo>
                <a:lnTo>
                  <a:pt x="19860" y="1687"/>
                </a:lnTo>
                <a:lnTo>
                  <a:pt x="20005" y="2202"/>
                </a:lnTo>
                <a:lnTo>
                  <a:pt x="20199" y="2718"/>
                </a:lnTo>
                <a:lnTo>
                  <a:pt x="20199" y="12135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7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gba648852d8_0_19"/>
          <p:cNvSpPr/>
          <p:nvPr/>
        </p:nvSpPr>
        <p:spPr>
          <a:xfrm>
            <a:off x="7004590" y="6174309"/>
            <a:ext cx="498636" cy="4986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38" y="515"/>
                </a:moveTo>
                <a:lnTo>
                  <a:pt x="20757" y="328"/>
                </a:lnTo>
                <a:lnTo>
                  <a:pt x="20241" y="141"/>
                </a:lnTo>
                <a:lnTo>
                  <a:pt x="19398" y="0"/>
                </a:lnTo>
                <a:lnTo>
                  <a:pt x="18554" y="141"/>
                </a:lnTo>
                <a:lnTo>
                  <a:pt x="17852" y="656"/>
                </a:lnTo>
                <a:lnTo>
                  <a:pt x="13635" y="5060"/>
                </a:lnTo>
                <a:lnTo>
                  <a:pt x="5529" y="2015"/>
                </a:lnTo>
                <a:lnTo>
                  <a:pt x="5013" y="1827"/>
                </a:lnTo>
                <a:lnTo>
                  <a:pt x="4357" y="1827"/>
                </a:lnTo>
                <a:lnTo>
                  <a:pt x="3842" y="2015"/>
                </a:lnTo>
                <a:lnTo>
                  <a:pt x="3186" y="2530"/>
                </a:lnTo>
                <a:lnTo>
                  <a:pt x="2671" y="3046"/>
                </a:lnTo>
                <a:lnTo>
                  <a:pt x="2343" y="3702"/>
                </a:lnTo>
                <a:lnTo>
                  <a:pt x="2343" y="4545"/>
                </a:lnTo>
                <a:lnTo>
                  <a:pt x="2671" y="5060"/>
                </a:lnTo>
                <a:lnTo>
                  <a:pt x="3186" y="5576"/>
                </a:lnTo>
                <a:lnTo>
                  <a:pt x="8574" y="9980"/>
                </a:lnTo>
                <a:lnTo>
                  <a:pt x="5013" y="13682"/>
                </a:lnTo>
                <a:lnTo>
                  <a:pt x="1640" y="12838"/>
                </a:lnTo>
                <a:lnTo>
                  <a:pt x="984" y="12651"/>
                </a:lnTo>
                <a:lnTo>
                  <a:pt x="141" y="13494"/>
                </a:lnTo>
                <a:lnTo>
                  <a:pt x="0" y="14010"/>
                </a:lnTo>
                <a:lnTo>
                  <a:pt x="0" y="14150"/>
                </a:lnTo>
                <a:lnTo>
                  <a:pt x="141" y="14525"/>
                </a:lnTo>
                <a:lnTo>
                  <a:pt x="4030" y="17570"/>
                </a:lnTo>
                <a:lnTo>
                  <a:pt x="7075" y="21459"/>
                </a:lnTo>
                <a:lnTo>
                  <a:pt x="7403" y="21600"/>
                </a:lnTo>
                <a:lnTo>
                  <a:pt x="7731" y="21600"/>
                </a:lnTo>
                <a:lnTo>
                  <a:pt x="8059" y="21272"/>
                </a:lnTo>
                <a:lnTo>
                  <a:pt x="8574" y="20944"/>
                </a:lnTo>
                <a:lnTo>
                  <a:pt x="8762" y="20757"/>
                </a:lnTo>
                <a:lnTo>
                  <a:pt x="8902" y="20429"/>
                </a:lnTo>
                <a:lnTo>
                  <a:pt x="8762" y="19913"/>
                </a:lnTo>
                <a:lnTo>
                  <a:pt x="8059" y="16540"/>
                </a:lnTo>
                <a:lnTo>
                  <a:pt x="11620" y="12979"/>
                </a:lnTo>
                <a:lnTo>
                  <a:pt x="16024" y="18554"/>
                </a:lnTo>
                <a:lnTo>
                  <a:pt x="16493" y="18882"/>
                </a:lnTo>
                <a:lnTo>
                  <a:pt x="17008" y="19257"/>
                </a:lnTo>
                <a:lnTo>
                  <a:pt x="17852" y="19257"/>
                </a:lnTo>
                <a:lnTo>
                  <a:pt x="18554" y="18882"/>
                </a:lnTo>
                <a:lnTo>
                  <a:pt x="19070" y="18554"/>
                </a:lnTo>
                <a:lnTo>
                  <a:pt x="19538" y="17898"/>
                </a:lnTo>
                <a:lnTo>
                  <a:pt x="19726" y="17196"/>
                </a:lnTo>
                <a:lnTo>
                  <a:pt x="19538" y="16540"/>
                </a:lnTo>
                <a:lnTo>
                  <a:pt x="19538" y="16024"/>
                </a:lnTo>
                <a:lnTo>
                  <a:pt x="16493" y="7918"/>
                </a:lnTo>
                <a:lnTo>
                  <a:pt x="20897" y="3702"/>
                </a:lnTo>
                <a:lnTo>
                  <a:pt x="21413" y="3046"/>
                </a:lnTo>
                <a:lnTo>
                  <a:pt x="21600" y="2202"/>
                </a:lnTo>
                <a:lnTo>
                  <a:pt x="21413" y="1359"/>
                </a:lnTo>
                <a:lnTo>
                  <a:pt x="21225" y="843"/>
                </a:lnTo>
                <a:lnTo>
                  <a:pt x="21038" y="515"/>
                </a:lnTo>
                <a:close/>
                <a:moveTo>
                  <a:pt x="20054" y="2858"/>
                </a:moveTo>
                <a:lnTo>
                  <a:pt x="15181" y="7918"/>
                </a:lnTo>
                <a:lnTo>
                  <a:pt x="18180" y="16212"/>
                </a:lnTo>
                <a:lnTo>
                  <a:pt x="18180" y="17055"/>
                </a:lnTo>
                <a:lnTo>
                  <a:pt x="18039" y="17570"/>
                </a:lnTo>
                <a:lnTo>
                  <a:pt x="17711" y="17711"/>
                </a:lnTo>
                <a:lnTo>
                  <a:pt x="17336" y="17898"/>
                </a:lnTo>
                <a:lnTo>
                  <a:pt x="17008" y="17711"/>
                </a:lnTo>
                <a:lnTo>
                  <a:pt x="16868" y="17570"/>
                </a:lnTo>
                <a:lnTo>
                  <a:pt x="11948" y="10964"/>
                </a:lnTo>
                <a:lnTo>
                  <a:pt x="6560" y="16352"/>
                </a:lnTo>
                <a:lnTo>
                  <a:pt x="7590" y="19913"/>
                </a:lnTo>
                <a:lnTo>
                  <a:pt x="4873" y="16540"/>
                </a:lnTo>
                <a:lnTo>
                  <a:pt x="1640" y="14010"/>
                </a:lnTo>
                <a:lnTo>
                  <a:pt x="5013" y="14993"/>
                </a:lnTo>
                <a:lnTo>
                  <a:pt x="10589" y="9605"/>
                </a:lnTo>
                <a:lnTo>
                  <a:pt x="4030" y="4732"/>
                </a:lnTo>
                <a:lnTo>
                  <a:pt x="3842" y="4545"/>
                </a:lnTo>
                <a:lnTo>
                  <a:pt x="3842" y="3889"/>
                </a:lnTo>
                <a:lnTo>
                  <a:pt x="4030" y="3561"/>
                </a:lnTo>
                <a:lnTo>
                  <a:pt x="4685" y="3374"/>
                </a:lnTo>
                <a:lnTo>
                  <a:pt x="5388" y="3374"/>
                </a:lnTo>
                <a:lnTo>
                  <a:pt x="13635" y="6419"/>
                </a:lnTo>
                <a:lnTo>
                  <a:pt x="18695" y="1499"/>
                </a:lnTo>
                <a:lnTo>
                  <a:pt x="19070" y="1359"/>
                </a:lnTo>
                <a:lnTo>
                  <a:pt x="19538" y="1171"/>
                </a:lnTo>
                <a:lnTo>
                  <a:pt x="19913" y="1359"/>
                </a:lnTo>
                <a:lnTo>
                  <a:pt x="20241" y="1499"/>
                </a:lnTo>
                <a:lnTo>
                  <a:pt x="20382" y="1687"/>
                </a:lnTo>
                <a:lnTo>
                  <a:pt x="20382" y="2530"/>
                </a:lnTo>
                <a:lnTo>
                  <a:pt x="20054" y="2858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7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gba648852d8_0_19"/>
          <p:cNvSpPr/>
          <p:nvPr/>
        </p:nvSpPr>
        <p:spPr>
          <a:xfrm>
            <a:off x="9485815" y="6149402"/>
            <a:ext cx="498636" cy="4986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35" y="10964"/>
                </a:moveTo>
                <a:lnTo>
                  <a:pt x="12651" y="10121"/>
                </a:lnTo>
                <a:lnTo>
                  <a:pt x="13166" y="9137"/>
                </a:lnTo>
                <a:lnTo>
                  <a:pt x="13354" y="7918"/>
                </a:lnTo>
                <a:lnTo>
                  <a:pt x="13494" y="6747"/>
                </a:lnTo>
                <a:lnTo>
                  <a:pt x="13354" y="5388"/>
                </a:lnTo>
                <a:lnTo>
                  <a:pt x="12979" y="4030"/>
                </a:lnTo>
                <a:lnTo>
                  <a:pt x="12510" y="3046"/>
                </a:lnTo>
                <a:lnTo>
                  <a:pt x="11667" y="2015"/>
                </a:lnTo>
                <a:lnTo>
                  <a:pt x="10777" y="1171"/>
                </a:lnTo>
                <a:lnTo>
                  <a:pt x="9793" y="515"/>
                </a:lnTo>
                <a:lnTo>
                  <a:pt x="8621" y="141"/>
                </a:lnTo>
                <a:lnTo>
                  <a:pt x="7403" y="0"/>
                </a:lnTo>
                <a:lnTo>
                  <a:pt x="6232" y="141"/>
                </a:lnTo>
                <a:lnTo>
                  <a:pt x="5060" y="515"/>
                </a:lnTo>
                <a:lnTo>
                  <a:pt x="4076" y="1171"/>
                </a:lnTo>
                <a:lnTo>
                  <a:pt x="3186" y="2015"/>
                </a:lnTo>
                <a:lnTo>
                  <a:pt x="2343" y="3046"/>
                </a:lnTo>
                <a:lnTo>
                  <a:pt x="1874" y="4030"/>
                </a:lnTo>
                <a:lnTo>
                  <a:pt x="1499" y="5388"/>
                </a:lnTo>
                <a:lnTo>
                  <a:pt x="1359" y="6747"/>
                </a:lnTo>
                <a:lnTo>
                  <a:pt x="1499" y="7918"/>
                </a:lnTo>
                <a:lnTo>
                  <a:pt x="1687" y="9137"/>
                </a:lnTo>
                <a:lnTo>
                  <a:pt x="2202" y="10121"/>
                </a:lnTo>
                <a:lnTo>
                  <a:pt x="2718" y="10964"/>
                </a:lnTo>
                <a:lnTo>
                  <a:pt x="1687" y="11620"/>
                </a:lnTo>
                <a:lnTo>
                  <a:pt x="843" y="12463"/>
                </a:lnTo>
                <a:lnTo>
                  <a:pt x="187" y="13494"/>
                </a:lnTo>
                <a:lnTo>
                  <a:pt x="0" y="14150"/>
                </a:lnTo>
                <a:lnTo>
                  <a:pt x="0" y="18414"/>
                </a:lnTo>
                <a:lnTo>
                  <a:pt x="656" y="19726"/>
                </a:lnTo>
                <a:lnTo>
                  <a:pt x="1171" y="20429"/>
                </a:lnTo>
                <a:lnTo>
                  <a:pt x="1874" y="20944"/>
                </a:lnTo>
                <a:lnTo>
                  <a:pt x="3186" y="21600"/>
                </a:lnTo>
                <a:lnTo>
                  <a:pt x="11667" y="21600"/>
                </a:lnTo>
                <a:lnTo>
                  <a:pt x="12979" y="20944"/>
                </a:lnTo>
                <a:lnTo>
                  <a:pt x="13682" y="20429"/>
                </a:lnTo>
                <a:lnTo>
                  <a:pt x="14197" y="19726"/>
                </a:lnTo>
                <a:lnTo>
                  <a:pt x="14853" y="18414"/>
                </a:lnTo>
                <a:lnTo>
                  <a:pt x="14853" y="14150"/>
                </a:lnTo>
                <a:lnTo>
                  <a:pt x="14666" y="13494"/>
                </a:lnTo>
                <a:lnTo>
                  <a:pt x="14010" y="12463"/>
                </a:lnTo>
                <a:lnTo>
                  <a:pt x="13166" y="11620"/>
                </a:lnTo>
                <a:lnTo>
                  <a:pt x="12135" y="10964"/>
                </a:lnTo>
                <a:close/>
                <a:moveTo>
                  <a:pt x="2718" y="6747"/>
                </a:moveTo>
                <a:lnTo>
                  <a:pt x="2858" y="5716"/>
                </a:lnTo>
                <a:lnTo>
                  <a:pt x="3046" y="4732"/>
                </a:lnTo>
                <a:lnTo>
                  <a:pt x="3561" y="3702"/>
                </a:lnTo>
                <a:lnTo>
                  <a:pt x="4076" y="2858"/>
                </a:lnTo>
                <a:lnTo>
                  <a:pt x="4732" y="2202"/>
                </a:lnTo>
                <a:lnTo>
                  <a:pt x="5576" y="1827"/>
                </a:lnTo>
                <a:lnTo>
                  <a:pt x="6419" y="1499"/>
                </a:lnTo>
                <a:lnTo>
                  <a:pt x="7403" y="1359"/>
                </a:lnTo>
                <a:lnTo>
                  <a:pt x="8434" y="1499"/>
                </a:lnTo>
                <a:lnTo>
                  <a:pt x="9277" y="1827"/>
                </a:lnTo>
                <a:lnTo>
                  <a:pt x="10121" y="2202"/>
                </a:lnTo>
                <a:lnTo>
                  <a:pt x="10777" y="2858"/>
                </a:lnTo>
                <a:lnTo>
                  <a:pt x="11292" y="3702"/>
                </a:lnTo>
                <a:lnTo>
                  <a:pt x="11807" y="4732"/>
                </a:lnTo>
                <a:lnTo>
                  <a:pt x="11995" y="5716"/>
                </a:lnTo>
                <a:lnTo>
                  <a:pt x="12135" y="6747"/>
                </a:lnTo>
                <a:lnTo>
                  <a:pt x="11995" y="7778"/>
                </a:lnTo>
                <a:lnTo>
                  <a:pt x="11807" y="8762"/>
                </a:lnTo>
                <a:lnTo>
                  <a:pt x="11292" y="9793"/>
                </a:lnTo>
                <a:lnTo>
                  <a:pt x="10777" y="10636"/>
                </a:lnTo>
                <a:lnTo>
                  <a:pt x="10121" y="11292"/>
                </a:lnTo>
                <a:lnTo>
                  <a:pt x="9277" y="11620"/>
                </a:lnTo>
                <a:lnTo>
                  <a:pt x="8434" y="11995"/>
                </a:lnTo>
                <a:lnTo>
                  <a:pt x="7403" y="12135"/>
                </a:lnTo>
                <a:lnTo>
                  <a:pt x="6419" y="11995"/>
                </a:lnTo>
                <a:lnTo>
                  <a:pt x="5576" y="11620"/>
                </a:lnTo>
                <a:lnTo>
                  <a:pt x="4732" y="11292"/>
                </a:lnTo>
                <a:lnTo>
                  <a:pt x="4076" y="10636"/>
                </a:lnTo>
                <a:lnTo>
                  <a:pt x="3561" y="9793"/>
                </a:lnTo>
                <a:lnTo>
                  <a:pt x="3046" y="8762"/>
                </a:lnTo>
                <a:lnTo>
                  <a:pt x="2858" y="7778"/>
                </a:lnTo>
                <a:lnTo>
                  <a:pt x="2718" y="6747"/>
                </a:lnTo>
                <a:close/>
                <a:moveTo>
                  <a:pt x="13494" y="17196"/>
                </a:moveTo>
                <a:lnTo>
                  <a:pt x="13494" y="17898"/>
                </a:lnTo>
                <a:lnTo>
                  <a:pt x="13166" y="18414"/>
                </a:lnTo>
                <a:lnTo>
                  <a:pt x="12979" y="18882"/>
                </a:lnTo>
                <a:lnTo>
                  <a:pt x="12510" y="19398"/>
                </a:lnTo>
                <a:lnTo>
                  <a:pt x="11995" y="19726"/>
                </a:lnTo>
                <a:lnTo>
                  <a:pt x="11479" y="20101"/>
                </a:lnTo>
                <a:lnTo>
                  <a:pt x="10777" y="20241"/>
                </a:lnTo>
                <a:lnTo>
                  <a:pt x="4076" y="20241"/>
                </a:lnTo>
                <a:lnTo>
                  <a:pt x="3374" y="20101"/>
                </a:lnTo>
                <a:lnTo>
                  <a:pt x="2858" y="19726"/>
                </a:lnTo>
                <a:lnTo>
                  <a:pt x="2343" y="19398"/>
                </a:lnTo>
                <a:lnTo>
                  <a:pt x="1874" y="18882"/>
                </a:lnTo>
                <a:lnTo>
                  <a:pt x="1687" y="18414"/>
                </a:lnTo>
                <a:lnTo>
                  <a:pt x="1359" y="17898"/>
                </a:lnTo>
                <a:lnTo>
                  <a:pt x="1359" y="15181"/>
                </a:lnTo>
                <a:lnTo>
                  <a:pt x="1499" y="14150"/>
                </a:lnTo>
                <a:lnTo>
                  <a:pt x="2015" y="13307"/>
                </a:lnTo>
                <a:lnTo>
                  <a:pt x="2858" y="12651"/>
                </a:lnTo>
                <a:lnTo>
                  <a:pt x="3889" y="12323"/>
                </a:lnTo>
                <a:lnTo>
                  <a:pt x="4732" y="12838"/>
                </a:lnTo>
                <a:lnTo>
                  <a:pt x="5576" y="13166"/>
                </a:lnTo>
                <a:lnTo>
                  <a:pt x="6419" y="13307"/>
                </a:lnTo>
                <a:lnTo>
                  <a:pt x="7403" y="13494"/>
                </a:lnTo>
                <a:lnTo>
                  <a:pt x="8434" y="13307"/>
                </a:lnTo>
                <a:lnTo>
                  <a:pt x="9277" y="13166"/>
                </a:lnTo>
                <a:lnTo>
                  <a:pt x="10121" y="12838"/>
                </a:lnTo>
                <a:lnTo>
                  <a:pt x="10964" y="12323"/>
                </a:lnTo>
                <a:lnTo>
                  <a:pt x="11995" y="12651"/>
                </a:lnTo>
                <a:lnTo>
                  <a:pt x="12838" y="13307"/>
                </a:lnTo>
                <a:lnTo>
                  <a:pt x="13354" y="14150"/>
                </a:lnTo>
                <a:lnTo>
                  <a:pt x="13494" y="15181"/>
                </a:lnTo>
                <a:lnTo>
                  <a:pt x="13494" y="17196"/>
                </a:lnTo>
                <a:close/>
                <a:moveTo>
                  <a:pt x="15509" y="5388"/>
                </a:moveTo>
                <a:lnTo>
                  <a:pt x="21272" y="5388"/>
                </a:lnTo>
                <a:lnTo>
                  <a:pt x="21600" y="5060"/>
                </a:lnTo>
                <a:lnTo>
                  <a:pt x="21600" y="4404"/>
                </a:lnTo>
                <a:lnTo>
                  <a:pt x="21413" y="4217"/>
                </a:lnTo>
                <a:lnTo>
                  <a:pt x="21272" y="4030"/>
                </a:lnTo>
                <a:lnTo>
                  <a:pt x="15181" y="4030"/>
                </a:lnTo>
                <a:lnTo>
                  <a:pt x="15040" y="4217"/>
                </a:lnTo>
                <a:lnTo>
                  <a:pt x="14853" y="4404"/>
                </a:lnTo>
                <a:lnTo>
                  <a:pt x="14853" y="5060"/>
                </a:lnTo>
                <a:lnTo>
                  <a:pt x="15181" y="5388"/>
                </a:lnTo>
                <a:lnTo>
                  <a:pt x="15509" y="5388"/>
                </a:lnTo>
                <a:close/>
                <a:moveTo>
                  <a:pt x="20944" y="16212"/>
                </a:moveTo>
                <a:lnTo>
                  <a:pt x="16540" y="16212"/>
                </a:lnTo>
                <a:lnTo>
                  <a:pt x="16212" y="16540"/>
                </a:lnTo>
                <a:lnTo>
                  <a:pt x="16212" y="17196"/>
                </a:lnTo>
                <a:lnTo>
                  <a:pt x="16399" y="17383"/>
                </a:lnTo>
                <a:lnTo>
                  <a:pt x="16540" y="17570"/>
                </a:lnTo>
                <a:lnTo>
                  <a:pt x="21272" y="17570"/>
                </a:lnTo>
                <a:lnTo>
                  <a:pt x="21413" y="17383"/>
                </a:lnTo>
                <a:lnTo>
                  <a:pt x="21600" y="17196"/>
                </a:lnTo>
                <a:lnTo>
                  <a:pt x="21600" y="16540"/>
                </a:lnTo>
                <a:lnTo>
                  <a:pt x="21272" y="16212"/>
                </a:lnTo>
                <a:lnTo>
                  <a:pt x="20944" y="16212"/>
                </a:lnTo>
                <a:close/>
                <a:moveTo>
                  <a:pt x="20944" y="8106"/>
                </a:moveTo>
                <a:lnTo>
                  <a:pt x="15181" y="8106"/>
                </a:lnTo>
                <a:lnTo>
                  <a:pt x="15040" y="8293"/>
                </a:lnTo>
                <a:lnTo>
                  <a:pt x="14853" y="8434"/>
                </a:lnTo>
                <a:lnTo>
                  <a:pt x="14853" y="9137"/>
                </a:lnTo>
                <a:lnTo>
                  <a:pt x="15040" y="9277"/>
                </a:lnTo>
                <a:lnTo>
                  <a:pt x="15181" y="9418"/>
                </a:lnTo>
                <a:lnTo>
                  <a:pt x="21272" y="9418"/>
                </a:lnTo>
                <a:lnTo>
                  <a:pt x="21413" y="9277"/>
                </a:lnTo>
                <a:lnTo>
                  <a:pt x="21600" y="9137"/>
                </a:lnTo>
                <a:lnTo>
                  <a:pt x="21600" y="8434"/>
                </a:lnTo>
                <a:lnTo>
                  <a:pt x="21413" y="8293"/>
                </a:lnTo>
                <a:lnTo>
                  <a:pt x="21272" y="8106"/>
                </a:lnTo>
                <a:lnTo>
                  <a:pt x="20944" y="8106"/>
                </a:lnTo>
                <a:close/>
                <a:moveTo>
                  <a:pt x="20944" y="12135"/>
                </a:moveTo>
                <a:lnTo>
                  <a:pt x="16540" y="12135"/>
                </a:lnTo>
                <a:lnTo>
                  <a:pt x="16399" y="12323"/>
                </a:lnTo>
                <a:lnTo>
                  <a:pt x="16212" y="12463"/>
                </a:lnTo>
                <a:lnTo>
                  <a:pt x="16212" y="13166"/>
                </a:lnTo>
                <a:lnTo>
                  <a:pt x="16399" y="13307"/>
                </a:lnTo>
                <a:lnTo>
                  <a:pt x="16540" y="13494"/>
                </a:lnTo>
                <a:lnTo>
                  <a:pt x="21272" y="13494"/>
                </a:lnTo>
                <a:lnTo>
                  <a:pt x="21413" y="13307"/>
                </a:lnTo>
                <a:lnTo>
                  <a:pt x="21600" y="13166"/>
                </a:lnTo>
                <a:lnTo>
                  <a:pt x="21600" y="12463"/>
                </a:lnTo>
                <a:lnTo>
                  <a:pt x="21413" y="12323"/>
                </a:lnTo>
                <a:lnTo>
                  <a:pt x="21272" y="12135"/>
                </a:lnTo>
                <a:lnTo>
                  <a:pt x="20944" y="12135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7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24;p5">
            <a:extLst>
              <a:ext uri="{FF2B5EF4-FFF2-40B4-BE49-F238E27FC236}">
                <a16:creationId xmlns:a16="http://schemas.microsoft.com/office/drawing/2014/main" id="{5FA6D5DB-200F-8A48-BEB8-F1F56B09A227}"/>
              </a:ext>
            </a:extLst>
          </p:cNvPr>
          <p:cNvSpPr txBox="1"/>
          <p:nvPr/>
        </p:nvSpPr>
        <p:spPr>
          <a:xfrm>
            <a:off x="809455" y="621705"/>
            <a:ext cx="681579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808080"/>
              </a:buClr>
              <a:buSzPts val="1200"/>
            </a:pPr>
            <a:r>
              <a:rPr lang="en-US" sz="3200" dirty="0">
                <a:solidFill>
                  <a:srgbClr val="404040"/>
                </a:solidFill>
                <a:cs typeface="Poppins"/>
                <a:sym typeface="Poppins"/>
              </a:rPr>
              <a:t>Financial projections and Roadmap</a:t>
            </a:r>
            <a:endParaRPr sz="3200" dirty="0">
              <a:solidFill>
                <a:srgbClr val="404040"/>
              </a:solidFill>
              <a:cs typeface="Poppins"/>
              <a:sym typeface="Arial"/>
            </a:endParaRPr>
          </a:p>
        </p:txBody>
      </p:sp>
      <p:cxnSp>
        <p:nvCxnSpPr>
          <p:cNvPr id="35" name="Google Shape;649;gba648852d8_0_19">
            <a:extLst>
              <a:ext uri="{FF2B5EF4-FFF2-40B4-BE49-F238E27FC236}">
                <a16:creationId xmlns:a16="http://schemas.microsoft.com/office/drawing/2014/main" id="{441504C0-FCBF-8242-B946-7B4FA6E8F731}"/>
              </a:ext>
            </a:extLst>
          </p:cNvPr>
          <p:cNvCxnSpPr>
            <a:cxnSpLocks/>
          </p:cNvCxnSpPr>
          <p:nvPr/>
        </p:nvCxnSpPr>
        <p:spPr>
          <a:xfrm>
            <a:off x="2362415" y="5830420"/>
            <a:ext cx="0" cy="3189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" name="Google Shape;649;gba648852d8_0_19">
            <a:extLst>
              <a:ext uri="{FF2B5EF4-FFF2-40B4-BE49-F238E27FC236}">
                <a16:creationId xmlns:a16="http://schemas.microsoft.com/office/drawing/2014/main" id="{BFC50E8D-BDB5-834E-B1DF-13151AE3A16F}"/>
              </a:ext>
            </a:extLst>
          </p:cNvPr>
          <p:cNvCxnSpPr>
            <a:cxnSpLocks/>
          </p:cNvCxnSpPr>
          <p:nvPr/>
        </p:nvCxnSpPr>
        <p:spPr>
          <a:xfrm>
            <a:off x="7272596" y="5830420"/>
            <a:ext cx="0" cy="3189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" name="Google Shape;649;gba648852d8_0_19">
            <a:extLst>
              <a:ext uri="{FF2B5EF4-FFF2-40B4-BE49-F238E27FC236}">
                <a16:creationId xmlns:a16="http://schemas.microsoft.com/office/drawing/2014/main" id="{7DBEFEBD-1AA3-3143-8228-1BE4776A8661}"/>
              </a:ext>
            </a:extLst>
          </p:cNvPr>
          <p:cNvCxnSpPr>
            <a:cxnSpLocks/>
          </p:cNvCxnSpPr>
          <p:nvPr/>
        </p:nvCxnSpPr>
        <p:spPr>
          <a:xfrm>
            <a:off x="9622883" y="5830420"/>
            <a:ext cx="0" cy="3189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C501DD-6755-E24B-B4C4-57F95D691A4C}"/>
              </a:ext>
            </a:extLst>
          </p:cNvPr>
          <p:cNvSpPr txBox="1"/>
          <p:nvPr/>
        </p:nvSpPr>
        <p:spPr>
          <a:xfrm>
            <a:off x="1620354" y="4833705"/>
            <a:ext cx="1302151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33" dirty="0">
                <a:solidFill>
                  <a:srgbClr val="808080"/>
                </a:solidFill>
                <a:latin typeface="Poppins"/>
                <a:cs typeface="Poppins"/>
              </a:rPr>
              <a:t>Gaya </a:t>
            </a:r>
            <a:r>
              <a:rPr lang="it-IT" sz="1333" dirty="0" err="1">
                <a:solidFill>
                  <a:srgbClr val="808080"/>
                </a:solidFill>
                <a:latin typeface="Poppins"/>
                <a:cs typeface="Poppins"/>
              </a:rPr>
              <a:t>rel</a:t>
            </a:r>
            <a:r>
              <a:rPr lang="it-IT" sz="1333" dirty="0">
                <a:solidFill>
                  <a:srgbClr val="808080"/>
                </a:solidFill>
                <a:latin typeface="Poppins"/>
                <a:cs typeface="Poppins"/>
              </a:rPr>
              <a:t>. 1</a:t>
            </a:r>
          </a:p>
          <a:p>
            <a:r>
              <a:rPr lang="it-IT" sz="1333" dirty="0">
                <a:solidFill>
                  <a:srgbClr val="808080"/>
                </a:solidFill>
                <a:latin typeface="Poppins"/>
                <a:cs typeface="Poppins"/>
              </a:rPr>
              <a:t>Family &amp; friends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16D68-22DC-FE41-9756-AC977B929474}"/>
              </a:ext>
            </a:extLst>
          </p:cNvPr>
          <p:cNvSpPr txBox="1"/>
          <p:nvPr/>
        </p:nvSpPr>
        <p:spPr>
          <a:xfrm>
            <a:off x="4040891" y="4807257"/>
            <a:ext cx="1361463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Gaya rel. 2</a:t>
            </a:r>
          </a:p>
          <a:p>
            <a:pPr>
              <a:buClr>
                <a:srgbClr val="808080"/>
              </a:buClr>
              <a:buSzPts val="900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Gaya mobile App</a:t>
            </a:r>
          </a:p>
          <a:p>
            <a:pPr>
              <a:buClr>
                <a:srgbClr val="808080"/>
              </a:buClr>
              <a:buSzPts val="900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Digital Marketing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5CC2C-CC38-FB49-8286-DB24F589D89B}"/>
              </a:ext>
            </a:extLst>
          </p:cNvPr>
          <p:cNvSpPr txBox="1"/>
          <p:nvPr/>
        </p:nvSpPr>
        <p:spPr>
          <a:xfrm>
            <a:off x="6567825" y="4807257"/>
            <a:ext cx="1364669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808080"/>
              </a:buClr>
              <a:buSzPts val="900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Gaya Production:</a:t>
            </a:r>
          </a:p>
          <a:p>
            <a:pPr marL="304792" indent="-304792">
              <a:buClr>
                <a:srgbClr val="808080"/>
              </a:buClr>
              <a:buSzPts val="900"/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Gaya Studio</a:t>
            </a:r>
          </a:p>
          <a:p>
            <a:pPr marL="304792" indent="-304792">
              <a:buClr>
                <a:srgbClr val="808080"/>
              </a:buClr>
              <a:buSzPts val="900"/>
              <a:buFont typeface="Arial" panose="020B0604020202020204" pitchFamily="34" charset="0"/>
              <a:buChar char="•"/>
            </a:pPr>
            <a:r>
              <a:rPr lang="en-US" sz="1333" dirty="0">
                <a:solidFill>
                  <a:srgbClr val="808080"/>
                </a:solidFill>
                <a:latin typeface="Poppins"/>
                <a:cs typeface="Poppins"/>
                <a:sym typeface="Poppins"/>
              </a:rPr>
              <a:t>Gaya Smart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B38A7-2B6A-F94F-9C0F-4C69BA5CA285}"/>
              </a:ext>
            </a:extLst>
          </p:cNvPr>
          <p:cNvSpPr txBox="1"/>
          <p:nvPr/>
        </p:nvSpPr>
        <p:spPr>
          <a:xfrm>
            <a:off x="8781666" y="4833705"/>
            <a:ext cx="1819281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IT"/>
            </a:defPPr>
            <a:lvl1pPr>
              <a:buClr>
                <a:srgbClr val="808080"/>
              </a:buClr>
              <a:buSzPts val="900"/>
              <a:defRPr sz="1000">
                <a:solidFill>
                  <a:srgbClr val="808080"/>
                </a:solidFill>
                <a:latin typeface="Poppins"/>
                <a:cs typeface="Poppins"/>
              </a:defRPr>
            </a:lvl1pPr>
          </a:lstStyle>
          <a:p>
            <a:r>
              <a:rPr lang="en-US" sz="1333" dirty="0">
                <a:sym typeface="Poppins"/>
              </a:rPr>
              <a:t>Voting &amp; SSI module</a:t>
            </a:r>
          </a:p>
          <a:p>
            <a:r>
              <a:rPr lang="en-US" sz="1333" dirty="0">
                <a:sym typeface="Poppins"/>
              </a:rPr>
              <a:t>New target IT Customer</a:t>
            </a:r>
            <a:endParaRPr lang="en-US" sz="133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F4A60-7647-944F-99D9-66D9A48E8A47}"/>
              </a:ext>
            </a:extLst>
          </p:cNvPr>
          <p:cNvSpPr txBox="1"/>
          <p:nvPr/>
        </p:nvSpPr>
        <p:spPr>
          <a:xfrm>
            <a:off x="930389" y="5886763"/>
            <a:ext cx="611065" cy="37965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1867" dirty="0">
                <a:solidFill>
                  <a:schemeClr val="bg1"/>
                </a:solidFill>
              </a:rPr>
              <a:t>70K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52DD65-AD9E-014D-9BE7-EEA8904DDFCA}"/>
              </a:ext>
            </a:extLst>
          </p:cNvPr>
          <p:cNvSpPr txBox="1"/>
          <p:nvPr/>
        </p:nvSpPr>
        <p:spPr>
          <a:xfrm>
            <a:off x="3247840" y="5910628"/>
            <a:ext cx="744114" cy="37965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it-IT" sz="1867" dirty="0">
                <a:solidFill>
                  <a:schemeClr val="bg1"/>
                </a:solidFill>
              </a:rPr>
              <a:t>250K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332CDE-91A4-134D-AD26-E5A69D80D796}"/>
              </a:ext>
            </a:extLst>
          </p:cNvPr>
          <p:cNvSpPr txBox="1"/>
          <p:nvPr/>
        </p:nvSpPr>
        <p:spPr>
          <a:xfrm>
            <a:off x="7665795" y="5886763"/>
            <a:ext cx="1686680" cy="37965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it-IT" sz="1867" dirty="0">
                <a:solidFill>
                  <a:schemeClr val="bg1"/>
                </a:solidFill>
              </a:rPr>
              <a:t>500K – 13.5%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5A7F7-09A7-414D-8610-47586B7578D3}"/>
              </a:ext>
            </a:extLst>
          </p:cNvPr>
          <p:cNvSpPr txBox="1"/>
          <p:nvPr/>
        </p:nvSpPr>
        <p:spPr>
          <a:xfrm>
            <a:off x="3057673" y="140061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2021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C921DD-E60F-2143-9293-877A1DB965DF}"/>
              </a:ext>
            </a:extLst>
          </p:cNvPr>
          <p:cNvSpPr txBox="1"/>
          <p:nvPr/>
        </p:nvSpPr>
        <p:spPr>
          <a:xfrm>
            <a:off x="4581566" y="140061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2022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63C7EF-089C-C144-A68B-0FFD735E7412}"/>
              </a:ext>
            </a:extLst>
          </p:cNvPr>
          <p:cNvSpPr txBox="1"/>
          <p:nvPr/>
        </p:nvSpPr>
        <p:spPr>
          <a:xfrm>
            <a:off x="6105460" y="140061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2023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50A603-4A60-A84D-9EC8-99530B08AD9E}"/>
              </a:ext>
            </a:extLst>
          </p:cNvPr>
          <p:cNvSpPr txBox="1"/>
          <p:nvPr/>
        </p:nvSpPr>
        <p:spPr>
          <a:xfrm>
            <a:off x="7629353" y="140061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2024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9E9A64-D780-E54F-BC13-826B44C92E6D}"/>
              </a:ext>
            </a:extLst>
          </p:cNvPr>
          <p:cNvSpPr txBox="1"/>
          <p:nvPr/>
        </p:nvSpPr>
        <p:spPr>
          <a:xfrm>
            <a:off x="9153245" y="140061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2025</a:t>
            </a:r>
          </a:p>
        </p:txBody>
      </p:sp>
      <p:sp>
        <p:nvSpPr>
          <p:cNvPr id="57" name="Google Shape;494;p69">
            <a:extLst>
              <a:ext uri="{FF2B5EF4-FFF2-40B4-BE49-F238E27FC236}">
                <a16:creationId xmlns:a16="http://schemas.microsoft.com/office/drawing/2014/main" id="{DB765025-22EA-4546-B49F-72A17D6B003B}"/>
              </a:ext>
            </a:extLst>
          </p:cNvPr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>
              <a:solidFill>
                <a:srgbClr val="1A6BE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602B7-18EC-DF4F-85AA-676ED523F215}"/>
              </a:ext>
            </a:extLst>
          </p:cNvPr>
          <p:cNvSpPr txBox="1"/>
          <p:nvPr/>
        </p:nvSpPr>
        <p:spPr>
          <a:xfrm>
            <a:off x="2968888" y="3401090"/>
            <a:ext cx="52931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87K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BA5818-457D-8D45-8269-9A1C044EDEF7}"/>
              </a:ext>
            </a:extLst>
          </p:cNvPr>
          <p:cNvSpPr txBox="1"/>
          <p:nvPr/>
        </p:nvSpPr>
        <p:spPr>
          <a:xfrm>
            <a:off x="3295663" y="3813782"/>
            <a:ext cx="69602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>
                <a:solidFill>
                  <a:srgbClr val="FF0000"/>
                </a:solidFill>
              </a:rPr>
              <a:t>-266K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4CEBDB-926E-8C47-969C-8F33B3F2B884}"/>
              </a:ext>
            </a:extLst>
          </p:cNvPr>
          <p:cNvSpPr txBox="1"/>
          <p:nvPr/>
        </p:nvSpPr>
        <p:spPr>
          <a:xfrm>
            <a:off x="4402839" y="3326487"/>
            <a:ext cx="60305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1.2M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D61580-472A-A841-977E-DDB31B39D353}"/>
              </a:ext>
            </a:extLst>
          </p:cNvPr>
          <p:cNvSpPr txBox="1"/>
          <p:nvPr/>
        </p:nvSpPr>
        <p:spPr>
          <a:xfrm>
            <a:off x="4791097" y="3786203"/>
            <a:ext cx="75854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>
                <a:solidFill>
                  <a:srgbClr val="FF0000"/>
                </a:solidFill>
              </a:rPr>
              <a:t>--216K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B1E72A-C1A1-2F47-A812-E5D6BCF5647A}"/>
              </a:ext>
            </a:extLst>
          </p:cNvPr>
          <p:cNvSpPr txBox="1"/>
          <p:nvPr/>
        </p:nvSpPr>
        <p:spPr>
          <a:xfrm>
            <a:off x="5913371" y="2983172"/>
            <a:ext cx="60305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4.4M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3C471F-D480-0A4D-8EE6-FEA3DF965530}"/>
              </a:ext>
            </a:extLst>
          </p:cNvPr>
          <p:cNvSpPr txBox="1"/>
          <p:nvPr/>
        </p:nvSpPr>
        <p:spPr>
          <a:xfrm>
            <a:off x="6351663" y="3334728"/>
            <a:ext cx="60305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1.2M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25B720-F14E-CD40-8244-22B24CEE6AD3}"/>
              </a:ext>
            </a:extLst>
          </p:cNvPr>
          <p:cNvSpPr txBox="1"/>
          <p:nvPr/>
        </p:nvSpPr>
        <p:spPr>
          <a:xfrm>
            <a:off x="7496634" y="2454899"/>
            <a:ext cx="5501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10M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C895CE-0B16-E644-B364-3DEECAD07356}"/>
              </a:ext>
            </a:extLst>
          </p:cNvPr>
          <p:cNvSpPr txBox="1"/>
          <p:nvPr/>
        </p:nvSpPr>
        <p:spPr>
          <a:xfrm>
            <a:off x="8977594" y="1743896"/>
            <a:ext cx="55015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18M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DDC3F-435F-2E4D-932B-980B851EA02B}"/>
              </a:ext>
            </a:extLst>
          </p:cNvPr>
          <p:cNvSpPr txBox="1"/>
          <p:nvPr/>
        </p:nvSpPr>
        <p:spPr>
          <a:xfrm>
            <a:off x="7927715" y="2970147"/>
            <a:ext cx="60305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4.6M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661239-C4AF-4849-814E-7D6CDD30947F}"/>
              </a:ext>
            </a:extLst>
          </p:cNvPr>
          <p:cNvSpPr txBox="1"/>
          <p:nvPr/>
        </p:nvSpPr>
        <p:spPr>
          <a:xfrm>
            <a:off x="9431177" y="2498491"/>
            <a:ext cx="60305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67" b="1" dirty="0"/>
              <a:t>9.5M</a:t>
            </a:r>
          </a:p>
        </p:txBody>
      </p:sp>
    </p:spTree>
    <p:extLst>
      <p:ext uri="{BB962C8B-B14F-4D97-AF65-F5344CB8AC3E}">
        <p14:creationId xmlns:p14="http://schemas.microsoft.com/office/powerpoint/2010/main" val="208358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5643419" y="3429000"/>
            <a:ext cx="6103775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4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Il Team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 err="1">
                <a:solidFill>
                  <a:schemeClr val="bg1"/>
                </a:solidFill>
                <a:cs typeface="Arial" pitchFamily="34" charset="0"/>
              </a:rPr>
              <a:t>yyy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8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team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Gaya “Estate 4 Real”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8C2DD4-C2B9-4C46-B6A9-BEB03C022B39}"/>
              </a:ext>
            </a:extLst>
          </p:cNvPr>
          <p:cNvSpPr txBox="1"/>
          <p:nvPr/>
        </p:nvSpPr>
        <p:spPr>
          <a:xfrm>
            <a:off x="847562" y="1061571"/>
            <a:ext cx="10558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Composizione</a:t>
            </a:r>
            <a:r>
              <a:rPr lang="en-GB" sz="1600" dirty="0"/>
              <a:t> del team e </a:t>
            </a:r>
            <a:r>
              <a:rPr lang="en-GB" sz="1600" dirty="0" err="1"/>
              <a:t>caratteristiche</a:t>
            </a:r>
            <a:r>
              <a:rPr lang="en-GB" sz="1600" dirty="0"/>
              <a:t>/</a:t>
            </a:r>
            <a:r>
              <a:rPr lang="en-GB" sz="1600" dirty="0" err="1"/>
              <a:t>ruoli</a:t>
            </a:r>
            <a:r>
              <a:rPr lang="en-GB" sz="1600" dirty="0"/>
              <a:t>:</a:t>
            </a:r>
          </a:p>
        </p:txBody>
      </p:sp>
      <p:pic>
        <p:nvPicPr>
          <p:cNvPr id="4" name="Picture 3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4A3C0D00-95FA-0B4B-8DC1-1A129D7E7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20837"/>
          <a:stretch/>
        </p:blipFill>
        <p:spPr>
          <a:xfrm>
            <a:off x="6975487" y="4627702"/>
            <a:ext cx="1220583" cy="12395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F4B1909-9DF3-E44A-9BA0-6748D404A9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3783" r="14796" b="25830"/>
          <a:stretch/>
        </p:blipFill>
        <p:spPr>
          <a:xfrm>
            <a:off x="937442" y="1596963"/>
            <a:ext cx="1220583" cy="123952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C1CFA41-D1FD-6245-9472-50BA1DCB3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-430" r="10466" b="18558"/>
          <a:stretch/>
        </p:blipFill>
        <p:spPr bwMode="auto">
          <a:xfrm>
            <a:off x="937443" y="4627703"/>
            <a:ext cx="1220582" cy="1239527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oto del profilo di Achille Realmonte">
            <a:extLst>
              <a:ext uri="{FF2B5EF4-FFF2-40B4-BE49-F238E27FC236}">
                <a16:creationId xmlns:a16="http://schemas.microsoft.com/office/drawing/2014/main" id="{D8E759D3-EC08-1F49-AD47-F3B4D6C50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8" t="12053" r="14772" b="21125"/>
          <a:stretch/>
        </p:blipFill>
        <p:spPr bwMode="auto">
          <a:xfrm>
            <a:off x="917986" y="3144139"/>
            <a:ext cx="1233553" cy="123952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5D51D-AF59-E243-8D88-DDE5950E872C}"/>
              </a:ext>
            </a:extLst>
          </p:cNvPr>
          <p:cNvSpPr txBox="1"/>
          <p:nvPr/>
        </p:nvSpPr>
        <p:spPr>
          <a:xfrm>
            <a:off x="2214609" y="1523236"/>
            <a:ext cx="34576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Egidio Casati (CEO </a:t>
            </a:r>
            <a:r>
              <a:rPr lang="it-IT" sz="1600" dirty="0" err="1"/>
              <a:t>Nym</a:t>
            </a:r>
            <a:r>
              <a:rPr lang="it-IT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Ideazione della soluzione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Sviluppo </a:t>
            </a:r>
            <a:r>
              <a:rPr lang="it-IT" sz="1600" dirty="0" err="1"/>
              <a:t>dAPP</a:t>
            </a:r>
            <a:r>
              <a:rPr lang="it-IT" sz="1600" dirty="0"/>
              <a:t> </a:t>
            </a:r>
            <a:r>
              <a:rPr lang="it-IT" sz="1600" dirty="0" err="1"/>
              <a:t>Algorand</a:t>
            </a:r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Token design ERC721 </a:t>
            </a:r>
            <a:r>
              <a:rPr lang="it-IT" sz="1600" dirty="0" err="1"/>
              <a:t>Ethereum</a:t>
            </a:r>
            <a:endParaRPr lang="it-IT" sz="1600" dirty="0"/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230EF-15C5-7749-8362-9248B49AB154}"/>
              </a:ext>
            </a:extLst>
          </p:cNvPr>
          <p:cNvSpPr txBox="1"/>
          <p:nvPr/>
        </p:nvSpPr>
        <p:spPr>
          <a:xfrm>
            <a:off x="2214610" y="3092897"/>
            <a:ext cx="40126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Dott</a:t>
            </a:r>
            <a:r>
              <a:rPr lang="en-GB" sz="1600" dirty="0"/>
              <a:t>. Arch. Achille </a:t>
            </a:r>
            <a:r>
              <a:rPr lang="en-GB" sz="1600" dirty="0" err="1"/>
              <a:t>Realmonte</a:t>
            </a:r>
            <a:r>
              <a:rPr lang="en-GB" sz="1600" dirty="0"/>
              <a:t> (</a:t>
            </a:r>
            <a:r>
              <a:rPr lang="en-GB" sz="1600" dirty="0" err="1"/>
              <a:t>Architetto</a:t>
            </a:r>
            <a:r>
              <a:rPr lang="en-GB" sz="1600" dirty="0"/>
              <a:t>, </a:t>
            </a:r>
            <a:r>
              <a:rPr lang="en-GB" sz="1600" dirty="0" err="1"/>
              <a:t>esperto</a:t>
            </a:r>
            <a:r>
              <a:rPr lang="en-GB" sz="1600" dirty="0"/>
              <a:t> di </a:t>
            </a:r>
            <a:r>
              <a:rPr lang="en-GB" sz="1600" dirty="0" err="1"/>
              <a:t>dominio</a:t>
            </a:r>
            <a:r>
              <a:rPr lang="en-GB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Consulenza BIM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Validazione della soluzione</a:t>
            </a:r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743944-894D-DD40-AE34-DA49724C55C1}"/>
              </a:ext>
            </a:extLst>
          </p:cNvPr>
          <p:cNvSpPr/>
          <p:nvPr/>
        </p:nvSpPr>
        <p:spPr>
          <a:xfrm>
            <a:off x="2214609" y="4575640"/>
            <a:ext cx="354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Daniele </a:t>
            </a:r>
            <a:r>
              <a:rPr lang="en-GB" sz="1600" dirty="0" err="1"/>
              <a:t>Rebechi</a:t>
            </a:r>
            <a:r>
              <a:rPr lang="en-GB" sz="1600" dirty="0"/>
              <a:t> (Dev Ops)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Deploy Gaya SSI 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090EDD-925F-DB48-9E56-3C0F0A306829}"/>
              </a:ext>
            </a:extLst>
          </p:cNvPr>
          <p:cNvSpPr/>
          <p:nvPr/>
        </p:nvSpPr>
        <p:spPr>
          <a:xfrm>
            <a:off x="8334132" y="4575639"/>
            <a:ext cx="3544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Carmelo </a:t>
            </a:r>
            <a:r>
              <a:rPr lang="en-GB" sz="1600" dirty="0" err="1"/>
              <a:t>Ienco</a:t>
            </a:r>
            <a:r>
              <a:rPr lang="en-GB" sz="1600" dirty="0"/>
              <a:t> (Dev)</a:t>
            </a:r>
          </a:p>
          <a:p>
            <a:pPr marL="285750" indent="-285750">
              <a:buFontTx/>
              <a:buChar char="-"/>
            </a:pPr>
            <a:r>
              <a:rPr lang="en-GB" sz="1600" dirty="0" err="1"/>
              <a:t>Evoluzione</a:t>
            </a:r>
            <a:r>
              <a:rPr lang="en-GB" sz="1600" dirty="0"/>
              <a:t> Gaya</a:t>
            </a:r>
          </a:p>
          <a:p>
            <a:pPr marL="285750" indent="-285750">
              <a:buFontTx/>
              <a:buChar char="-"/>
            </a:pPr>
            <a:r>
              <a:rPr lang="en-GB" sz="1600" dirty="0" err="1"/>
              <a:t>Integrazione</a:t>
            </a:r>
            <a:r>
              <a:rPr lang="en-GB" sz="1600" dirty="0"/>
              <a:t> API </a:t>
            </a:r>
            <a:r>
              <a:rPr lang="en-GB" sz="1600" dirty="0" err="1"/>
              <a:t>Dizme</a:t>
            </a:r>
            <a:endParaRPr lang="en-GB" sz="1600" dirty="0"/>
          </a:p>
        </p:txBody>
      </p:sp>
      <p:pic>
        <p:nvPicPr>
          <p:cNvPr id="17" name="Picture 16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27BA5183-74C0-F54F-81AF-1A58B2FEB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88" t="15448" r="14566" b="44678"/>
          <a:stretch/>
        </p:blipFill>
        <p:spPr>
          <a:xfrm>
            <a:off x="6975488" y="1599505"/>
            <a:ext cx="1233543" cy="12344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Google Shape;260;gb467b37739_1_4">
            <a:extLst>
              <a:ext uri="{FF2B5EF4-FFF2-40B4-BE49-F238E27FC236}">
                <a16:creationId xmlns:a16="http://schemas.microsoft.com/office/drawing/2014/main" id="{07D2BFB4-FBD3-B049-AED8-046ADCB9E9E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l="17827" r="18142" b="34570"/>
          <a:stretch/>
        </p:blipFill>
        <p:spPr>
          <a:xfrm>
            <a:off x="6975488" y="3144139"/>
            <a:ext cx="1220582" cy="12468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FEB281-CC1C-1D45-BFCA-B894AE0D7654}"/>
              </a:ext>
            </a:extLst>
          </p:cNvPr>
          <p:cNvSpPr/>
          <p:nvPr/>
        </p:nvSpPr>
        <p:spPr>
          <a:xfrm>
            <a:off x="8302738" y="1534471"/>
            <a:ext cx="354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Antonino </a:t>
            </a:r>
            <a:r>
              <a:rPr lang="en-GB" sz="1600" dirty="0" err="1"/>
              <a:t>Cilluffo</a:t>
            </a:r>
            <a:r>
              <a:rPr lang="en-GB" sz="1600" dirty="0"/>
              <a:t> (CEO Gaya)</a:t>
            </a:r>
          </a:p>
          <a:p>
            <a:r>
              <a:rPr lang="en-GB" sz="1600" dirty="0"/>
              <a:t>- Business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2628CD-20EB-FE4B-BDF1-94341222075D}"/>
              </a:ext>
            </a:extLst>
          </p:cNvPr>
          <p:cNvSpPr/>
          <p:nvPr/>
        </p:nvSpPr>
        <p:spPr>
          <a:xfrm>
            <a:off x="8302738" y="3092897"/>
            <a:ext cx="3544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Fabrizio </a:t>
            </a:r>
            <a:r>
              <a:rPr lang="en-GB" sz="1600" dirty="0" err="1"/>
              <a:t>Lipani</a:t>
            </a:r>
            <a:r>
              <a:rPr lang="en-GB" sz="1600" dirty="0"/>
              <a:t> (Marketing)</a:t>
            </a:r>
          </a:p>
          <a:p>
            <a:r>
              <a:rPr lang="en-GB" sz="1600" dirty="0"/>
              <a:t>- Marketing Plan</a:t>
            </a:r>
          </a:p>
        </p:txBody>
      </p:sp>
    </p:spTree>
    <p:extLst>
      <p:ext uri="{BB962C8B-B14F-4D97-AF65-F5344CB8AC3E}">
        <p14:creationId xmlns:p14="http://schemas.microsoft.com/office/powerpoint/2010/main" val="190049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DDEF95CD-FE92-4F4E-8468-354B8F1D1180}"/>
              </a:ext>
            </a:extLst>
          </p:cNvPr>
          <p:cNvSpPr txBox="1"/>
          <p:nvPr/>
        </p:nvSpPr>
        <p:spPr>
          <a:xfrm>
            <a:off x="1679331" y="2119001"/>
            <a:ext cx="86868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Grazie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4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4972051" y="3429000"/>
            <a:ext cx="6775144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description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>
                <a:solidFill>
                  <a:schemeClr val="bg1"/>
                </a:solidFill>
                <a:cs typeface="Arial" pitchFamily="34" charset="0"/>
              </a:rPr>
              <a:t>Scenario d’uso e motivazione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90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2364" y="967212"/>
            <a:ext cx="8548253" cy="56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"/>
          <p:cNvSpPr txBox="1"/>
          <p:nvPr/>
        </p:nvSpPr>
        <p:spPr>
          <a:xfrm>
            <a:off x="821975" y="628661"/>
            <a:ext cx="248715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Poppins"/>
              <a:buNone/>
            </a:pPr>
            <a:r>
              <a:rPr lang="it-IT" sz="2400" b="1" i="0" u="none" strike="noStrike" cap="none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Gaya</a:t>
            </a:r>
            <a:endParaRPr lang="it-IT" sz="1100" b="1">
              <a:latin typeface="+mj-lt"/>
            </a:endParaRPr>
          </a:p>
        </p:txBody>
      </p:sp>
      <p:sp>
        <p:nvSpPr>
          <p:cNvPr id="332" name="Google Shape;332;p5"/>
          <p:cNvSpPr/>
          <p:nvPr/>
        </p:nvSpPr>
        <p:spPr>
          <a:xfrm rot="5400000">
            <a:off x="388888" y="312948"/>
            <a:ext cx="526474" cy="5264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BE2"/>
              </a:buClr>
              <a:buSzPts val="1800"/>
              <a:buFont typeface="Poppins"/>
              <a:buNone/>
            </a:pPr>
            <a:endParaRPr lang="it-IT" sz="1800" b="0" i="0" u="none" strike="noStrike" cap="none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5"/>
          <p:cNvSpPr txBox="1"/>
          <p:nvPr/>
        </p:nvSpPr>
        <p:spPr>
          <a:xfrm>
            <a:off x="879503" y="1566024"/>
            <a:ext cx="59833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>
              <a:buClr>
                <a:srgbClr val="808080"/>
              </a:buClr>
              <a:buSzPts val="900"/>
            </a:pPr>
            <a:r>
              <a:rPr lang="it-IT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Un'applicazione web e mobile per aiutare professionisti e aziende a firmare accordi legalmente validi in modo istantaneo e sicuro, da qualsiasi parte del mondo, utilizzando un sistema di videoconferenza integrato con la firma elettronica.</a:t>
            </a:r>
            <a:endParaRPr lang="it-IT" sz="3600">
              <a:latin typeface="+mj-lt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1245065" y="4161138"/>
            <a:ext cx="17787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None/>
            </a:pPr>
            <a:r>
              <a:rPr lang="it-IT" b="1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Professionisti</a:t>
            </a:r>
            <a:endParaRPr lang="it-IT" sz="1600" b="1">
              <a:latin typeface="+mj-lt"/>
            </a:endParaRPr>
          </a:p>
        </p:txBody>
      </p:sp>
      <p:sp>
        <p:nvSpPr>
          <p:cNvPr id="337" name="Google Shape;337;p5"/>
          <p:cNvSpPr txBox="1"/>
          <p:nvPr/>
        </p:nvSpPr>
        <p:spPr>
          <a:xfrm>
            <a:off x="4423855" y="4161138"/>
            <a:ext cx="136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Poppins"/>
              <a:buNone/>
            </a:pPr>
            <a:r>
              <a:rPr lang="it-IT" b="1">
                <a:solidFill>
                  <a:srgbClr val="404040"/>
                </a:solidFill>
                <a:latin typeface="+mj-lt"/>
                <a:ea typeface="Poppins"/>
                <a:cs typeface="Poppins"/>
                <a:sym typeface="Poppins"/>
              </a:rPr>
              <a:t>Aziende</a:t>
            </a:r>
            <a:endParaRPr lang="it-IT" sz="1600" b="1">
              <a:latin typeface="+mj-lt"/>
            </a:endParaRPr>
          </a:p>
        </p:txBody>
      </p:sp>
      <p:pic>
        <p:nvPicPr>
          <p:cNvPr id="338" name="Google Shape;338;p5" descr="Picture Placeholder 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r="868"/>
          <a:stretch/>
        </p:blipFill>
        <p:spPr>
          <a:xfrm>
            <a:off x="7817009" y="1703388"/>
            <a:ext cx="5773580" cy="36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"/>
          <p:cNvSpPr txBox="1"/>
          <p:nvPr/>
        </p:nvSpPr>
        <p:spPr>
          <a:xfrm>
            <a:off x="915363" y="3611253"/>
            <a:ext cx="16485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Poppins"/>
              <a:buNone/>
            </a:pPr>
            <a:r>
              <a:rPr lang="it-IT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aiuta</a:t>
            </a:r>
            <a:r>
              <a:rPr lang="it-IT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:</a:t>
            </a:r>
            <a:endParaRPr lang="it-IT" sz="1600">
              <a:latin typeface="+mj-lt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915362" y="4151485"/>
            <a:ext cx="222048" cy="3241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48" y="10964"/>
                </a:moveTo>
                <a:lnTo>
                  <a:pt x="18397" y="10121"/>
                </a:lnTo>
                <a:lnTo>
                  <a:pt x="19147" y="9137"/>
                </a:lnTo>
                <a:lnTo>
                  <a:pt x="19351" y="7918"/>
                </a:lnTo>
                <a:lnTo>
                  <a:pt x="19624" y="6747"/>
                </a:lnTo>
                <a:lnTo>
                  <a:pt x="19351" y="5388"/>
                </a:lnTo>
                <a:lnTo>
                  <a:pt x="18874" y="4030"/>
                </a:lnTo>
                <a:lnTo>
                  <a:pt x="18125" y="3046"/>
                </a:lnTo>
                <a:lnTo>
                  <a:pt x="16898" y="2015"/>
                </a:lnTo>
                <a:lnTo>
                  <a:pt x="15672" y="1171"/>
                </a:lnTo>
                <a:lnTo>
                  <a:pt x="14241" y="515"/>
                </a:lnTo>
                <a:lnTo>
                  <a:pt x="12469" y="141"/>
                </a:lnTo>
                <a:lnTo>
                  <a:pt x="10766" y="0"/>
                </a:lnTo>
                <a:lnTo>
                  <a:pt x="9062" y="141"/>
                </a:lnTo>
                <a:lnTo>
                  <a:pt x="7359" y="515"/>
                </a:lnTo>
                <a:lnTo>
                  <a:pt x="5860" y="1171"/>
                </a:lnTo>
                <a:lnTo>
                  <a:pt x="4633" y="2015"/>
                </a:lnTo>
                <a:lnTo>
                  <a:pt x="3407" y="3046"/>
                </a:lnTo>
                <a:lnTo>
                  <a:pt x="2657" y="4030"/>
                </a:lnTo>
                <a:lnTo>
                  <a:pt x="2180" y="5388"/>
                </a:lnTo>
                <a:lnTo>
                  <a:pt x="1976" y="6747"/>
                </a:lnTo>
                <a:lnTo>
                  <a:pt x="2180" y="7918"/>
                </a:lnTo>
                <a:lnTo>
                  <a:pt x="2453" y="9137"/>
                </a:lnTo>
                <a:lnTo>
                  <a:pt x="3203" y="10121"/>
                </a:lnTo>
                <a:lnTo>
                  <a:pt x="3884" y="10964"/>
                </a:lnTo>
                <a:lnTo>
                  <a:pt x="2453" y="11620"/>
                </a:lnTo>
                <a:lnTo>
                  <a:pt x="1226" y="12463"/>
                </a:lnTo>
                <a:lnTo>
                  <a:pt x="204" y="13494"/>
                </a:lnTo>
                <a:lnTo>
                  <a:pt x="0" y="14150"/>
                </a:lnTo>
                <a:lnTo>
                  <a:pt x="0" y="18414"/>
                </a:lnTo>
                <a:lnTo>
                  <a:pt x="954" y="19726"/>
                </a:lnTo>
                <a:lnTo>
                  <a:pt x="1703" y="20429"/>
                </a:lnTo>
                <a:lnTo>
                  <a:pt x="2657" y="20944"/>
                </a:lnTo>
                <a:lnTo>
                  <a:pt x="3679" y="21272"/>
                </a:lnTo>
                <a:lnTo>
                  <a:pt x="4633" y="21600"/>
                </a:lnTo>
                <a:lnTo>
                  <a:pt x="16898" y="21600"/>
                </a:lnTo>
                <a:lnTo>
                  <a:pt x="17921" y="21272"/>
                </a:lnTo>
                <a:lnTo>
                  <a:pt x="18874" y="20944"/>
                </a:lnTo>
                <a:lnTo>
                  <a:pt x="19897" y="20429"/>
                </a:lnTo>
                <a:lnTo>
                  <a:pt x="20578" y="19726"/>
                </a:lnTo>
                <a:lnTo>
                  <a:pt x="21123" y="19070"/>
                </a:lnTo>
                <a:lnTo>
                  <a:pt x="21600" y="18414"/>
                </a:lnTo>
                <a:lnTo>
                  <a:pt x="21600" y="14150"/>
                </a:lnTo>
                <a:lnTo>
                  <a:pt x="21327" y="13494"/>
                </a:lnTo>
                <a:lnTo>
                  <a:pt x="20374" y="12463"/>
                </a:lnTo>
                <a:lnTo>
                  <a:pt x="19147" y="11620"/>
                </a:lnTo>
                <a:lnTo>
                  <a:pt x="17648" y="10964"/>
                </a:lnTo>
                <a:close/>
                <a:moveTo>
                  <a:pt x="3884" y="6747"/>
                </a:moveTo>
                <a:lnTo>
                  <a:pt x="4156" y="5716"/>
                </a:lnTo>
                <a:lnTo>
                  <a:pt x="4429" y="4732"/>
                </a:lnTo>
                <a:lnTo>
                  <a:pt x="5110" y="3702"/>
                </a:lnTo>
                <a:lnTo>
                  <a:pt x="5860" y="2858"/>
                </a:lnTo>
                <a:lnTo>
                  <a:pt x="6814" y="2202"/>
                </a:lnTo>
                <a:lnTo>
                  <a:pt x="8040" y="1827"/>
                </a:lnTo>
                <a:lnTo>
                  <a:pt x="9267" y="1499"/>
                </a:lnTo>
                <a:lnTo>
                  <a:pt x="10766" y="1359"/>
                </a:lnTo>
                <a:lnTo>
                  <a:pt x="12265" y="1499"/>
                </a:lnTo>
                <a:lnTo>
                  <a:pt x="13491" y="1827"/>
                </a:lnTo>
                <a:lnTo>
                  <a:pt x="14718" y="2202"/>
                </a:lnTo>
                <a:lnTo>
                  <a:pt x="15672" y="2858"/>
                </a:lnTo>
                <a:lnTo>
                  <a:pt x="16421" y="3702"/>
                </a:lnTo>
                <a:lnTo>
                  <a:pt x="17171" y="4732"/>
                </a:lnTo>
                <a:lnTo>
                  <a:pt x="17444" y="5716"/>
                </a:lnTo>
                <a:lnTo>
                  <a:pt x="17648" y="6747"/>
                </a:lnTo>
                <a:lnTo>
                  <a:pt x="17444" y="7778"/>
                </a:lnTo>
                <a:lnTo>
                  <a:pt x="17171" y="8762"/>
                </a:lnTo>
                <a:lnTo>
                  <a:pt x="16421" y="9793"/>
                </a:lnTo>
                <a:lnTo>
                  <a:pt x="15672" y="10636"/>
                </a:lnTo>
                <a:lnTo>
                  <a:pt x="14718" y="11292"/>
                </a:lnTo>
                <a:lnTo>
                  <a:pt x="13491" y="11620"/>
                </a:lnTo>
                <a:lnTo>
                  <a:pt x="12265" y="11995"/>
                </a:lnTo>
                <a:lnTo>
                  <a:pt x="10766" y="12135"/>
                </a:lnTo>
                <a:lnTo>
                  <a:pt x="9267" y="11995"/>
                </a:lnTo>
                <a:lnTo>
                  <a:pt x="8040" y="11620"/>
                </a:lnTo>
                <a:lnTo>
                  <a:pt x="6814" y="11292"/>
                </a:lnTo>
                <a:lnTo>
                  <a:pt x="5860" y="10636"/>
                </a:lnTo>
                <a:lnTo>
                  <a:pt x="5110" y="9793"/>
                </a:lnTo>
                <a:lnTo>
                  <a:pt x="4429" y="8762"/>
                </a:lnTo>
                <a:lnTo>
                  <a:pt x="4156" y="7778"/>
                </a:lnTo>
                <a:lnTo>
                  <a:pt x="3884" y="6747"/>
                </a:lnTo>
                <a:close/>
                <a:moveTo>
                  <a:pt x="19624" y="17196"/>
                </a:moveTo>
                <a:lnTo>
                  <a:pt x="19624" y="17898"/>
                </a:lnTo>
                <a:lnTo>
                  <a:pt x="19147" y="18414"/>
                </a:lnTo>
                <a:lnTo>
                  <a:pt x="18874" y="18882"/>
                </a:lnTo>
                <a:lnTo>
                  <a:pt x="18125" y="19398"/>
                </a:lnTo>
                <a:lnTo>
                  <a:pt x="17444" y="19726"/>
                </a:lnTo>
                <a:lnTo>
                  <a:pt x="16694" y="20101"/>
                </a:lnTo>
                <a:lnTo>
                  <a:pt x="15672" y="20241"/>
                </a:lnTo>
                <a:lnTo>
                  <a:pt x="5860" y="20241"/>
                </a:lnTo>
                <a:lnTo>
                  <a:pt x="4906" y="20101"/>
                </a:lnTo>
                <a:lnTo>
                  <a:pt x="4156" y="19726"/>
                </a:lnTo>
                <a:lnTo>
                  <a:pt x="3407" y="19398"/>
                </a:lnTo>
                <a:lnTo>
                  <a:pt x="2657" y="18882"/>
                </a:lnTo>
                <a:lnTo>
                  <a:pt x="2453" y="18414"/>
                </a:lnTo>
                <a:lnTo>
                  <a:pt x="1976" y="17898"/>
                </a:lnTo>
                <a:lnTo>
                  <a:pt x="1976" y="15181"/>
                </a:lnTo>
                <a:lnTo>
                  <a:pt x="2180" y="14150"/>
                </a:lnTo>
                <a:lnTo>
                  <a:pt x="2930" y="13307"/>
                </a:lnTo>
                <a:lnTo>
                  <a:pt x="4156" y="12651"/>
                </a:lnTo>
                <a:lnTo>
                  <a:pt x="5656" y="12323"/>
                </a:lnTo>
                <a:lnTo>
                  <a:pt x="6814" y="12838"/>
                </a:lnTo>
                <a:lnTo>
                  <a:pt x="8040" y="13166"/>
                </a:lnTo>
                <a:lnTo>
                  <a:pt x="9267" y="13307"/>
                </a:lnTo>
                <a:lnTo>
                  <a:pt x="10766" y="13494"/>
                </a:lnTo>
                <a:lnTo>
                  <a:pt x="12265" y="13307"/>
                </a:lnTo>
                <a:lnTo>
                  <a:pt x="13491" y="13166"/>
                </a:lnTo>
                <a:lnTo>
                  <a:pt x="14718" y="12838"/>
                </a:lnTo>
                <a:lnTo>
                  <a:pt x="15944" y="12323"/>
                </a:lnTo>
                <a:lnTo>
                  <a:pt x="17444" y="12651"/>
                </a:lnTo>
                <a:lnTo>
                  <a:pt x="18670" y="13307"/>
                </a:lnTo>
                <a:lnTo>
                  <a:pt x="19351" y="14150"/>
                </a:lnTo>
                <a:lnTo>
                  <a:pt x="19624" y="15181"/>
                </a:lnTo>
                <a:lnTo>
                  <a:pt x="19624" y="171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endParaRPr lang="it-IT" sz="2000" b="0" i="0" u="none" strike="noStrike" cap="none">
              <a:solidFill>
                <a:srgbClr val="00000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4024403" y="4151492"/>
            <a:ext cx="324108" cy="3241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711" y="0"/>
                </a:moveTo>
                <a:lnTo>
                  <a:pt x="3889" y="0"/>
                </a:lnTo>
                <a:lnTo>
                  <a:pt x="0" y="6700"/>
                </a:lnTo>
                <a:lnTo>
                  <a:pt x="0" y="9418"/>
                </a:lnTo>
                <a:lnTo>
                  <a:pt x="141" y="10449"/>
                </a:lnTo>
                <a:lnTo>
                  <a:pt x="656" y="11433"/>
                </a:lnTo>
                <a:lnTo>
                  <a:pt x="656" y="19398"/>
                </a:lnTo>
                <a:lnTo>
                  <a:pt x="843" y="19913"/>
                </a:lnTo>
                <a:lnTo>
                  <a:pt x="1171" y="20382"/>
                </a:lnTo>
                <a:lnTo>
                  <a:pt x="1499" y="20757"/>
                </a:lnTo>
                <a:lnTo>
                  <a:pt x="1827" y="21085"/>
                </a:lnTo>
                <a:lnTo>
                  <a:pt x="2343" y="21413"/>
                </a:lnTo>
                <a:lnTo>
                  <a:pt x="2858" y="21600"/>
                </a:lnTo>
                <a:lnTo>
                  <a:pt x="18742" y="21600"/>
                </a:lnTo>
                <a:lnTo>
                  <a:pt x="19210" y="21413"/>
                </a:lnTo>
                <a:lnTo>
                  <a:pt x="20101" y="20757"/>
                </a:lnTo>
                <a:lnTo>
                  <a:pt x="20382" y="20382"/>
                </a:lnTo>
                <a:lnTo>
                  <a:pt x="20757" y="19913"/>
                </a:lnTo>
                <a:lnTo>
                  <a:pt x="20897" y="19398"/>
                </a:lnTo>
                <a:lnTo>
                  <a:pt x="20897" y="11433"/>
                </a:lnTo>
                <a:lnTo>
                  <a:pt x="21225" y="10964"/>
                </a:lnTo>
                <a:lnTo>
                  <a:pt x="21413" y="10589"/>
                </a:lnTo>
                <a:lnTo>
                  <a:pt x="21600" y="9418"/>
                </a:lnTo>
                <a:lnTo>
                  <a:pt x="21600" y="6700"/>
                </a:lnTo>
                <a:lnTo>
                  <a:pt x="17711" y="0"/>
                </a:lnTo>
                <a:close/>
                <a:moveTo>
                  <a:pt x="19538" y="18882"/>
                </a:moveTo>
                <a:lnTo>
                  <a:pt x="19398" y="19398"/>
                </a:lnTo>
                <a:lnTo>
                  <a:pt x="19070" y="19913"/>
                </a:lnTo>
                <a:lnTo>
                  <a:pt x="18742" y="20054"/>
                </a:lnTo>
                <a:lnTo>
                  <a:pt x="18039" y="20241"/>
                </a:lnTo>
                <a:lnTo>
                  <a:pt x="3514" y="20241"/>
                </a:lnTo>
                <a:lnTo>
                  <a:pt x="2858" y="20054"/>
                </a:lnTo>
                <a:lnTo>
                  <a:pt x="2530" y="19913"/>
                </a:lnTo>
                <a:lnTo>
                  <a:pt x="2155" y="19398"/>
                </a:lnTo>
                <a:lnTo>
                  <a:pt x="2015" y="18882"/>
                </a:lnTo>
                <a:lnTo>
                  <a:pt x="2015" y="17524"/>
                </a:lnTo>
                <a:lnTo>
                  <a:pt x="19538" y="17524"/>
                </a:lnTo>
                <a:lnTo>
                  <a:pt x="19538" y="18882"/>
                </a:lnTo>
                <a:close/>
                <a:moveTo>
                  <a:pt x="19538" y="16165"/>
                </a:moveTo>
                <a:lnTo>
                  <a:pt x="2015" y="16165"/>
                </a:lnTo>
                <a:lnTo>
                  <a:pt x="2015" y="12135"/>
                </a:lnTo>
                <a:lnTo>
                  <a:pt x="3374" y="12135"/>
                </a:lnTo>
                <a:lnTo>
                  <a:pt x="3889" y="11948"/>
                </a:lnTo>
                <a:lnTo>
                  <a:pt x="4545" y="11620"/>
                </a:lnTo>
                <a:lnTo>
                  <a:pt x="5201" y="11105"/>
                </a:lnTo>
                <a:lnTo>
                  <a:pt x="5716" y="10449"/>
                </a:lnTo>
                <a:lnTo>
                  <a:pt x="6232" y="11105"/>
                </a:lnTo>
                <a:lnTo>
                  <a:pt x="6747" y="11620"/>
                </a:lnTo>
                <a:lnTo>
                  <a:pt x="7590" y="11948"/>
                </a:lnTo>
                <a:lnTo>
                  <a:pt x="8246" y="12135"/>
                </a:lnTo>
                <a:lnTo>
                  <a:pt x="8902" y="11948"/>
                </a:lnTo>
                <a:lnTo>
                  <a:pt x="9746" y="11807"/>
                </a:lnTo>
                <a:lnTo>
                  <a:pt x="10261" y="11292"/>
                </a:lnTo>
                <a:lnTo>
                  <a:pt x="10777" y="10589"/>
                </a:lnTo>
                <a:lnTo>
                  <a:pt x="11105" y="11292"/>
                </a:lnTo>
                <a:lnTo>
                  <a:pt x="11807" y="11620"/>
                </a:lnTo>
                <a:lnTo>
                  <a:pt x="12463" y="11948"/>
                </a:lnTo>
                <a:lnTo>
                  <a:pt x="13307" y="12135"/>
                </a:lnTo>
                <a:lnTo>
                  <a:pt x="14010" y="11948"/>
                </a:lnTo>
                <a:lnTo>
                  <a:pt x="14666" y="11620"/>
                </a:lnTo>
                <a:lnTo>
                  <a:pt x="15368" y="11105"/>
                </a:lnTo>
                <a:lnTo>
                  <a:pt x="15837" y="10449"/>
                </a:lnTo>
                <a:lnTo>
                  <a:pt x="16352" y="11105"/>
                </a:lnTo>
                <a:lnTo>
                  <a:pt x="16680" y="11620"/>
                </a:lnTo>
                <a:lnTo>
                  <a:pt x="17383" y="11948"/>
                </a:lnTo>
                <a:lnTo>
                  <a:pt x="18226" y="12135"/>
                </a:lnTo>
                <a:lnTo>
                  <a:pt x="19538" y="12135"/>
                </a:lnTo>
                <a:lnTo>
                  <a:pt x="19538" y="16165"/>
                </a:lnTo>
                <a:close/>
                <a:moveTo>
                  <a:pt x="20241" y="9418"/>
                </a:moveTo>
                <a:lnTo>
                  <a:pt x="20101" y="10121"/>
                </a:lnTo>
                <a:lnTo>
                  <a:pt x="19538" y="10449"/>
                </a:lnTo>
                <a:lnTo>
                  <a:pt x="18882" y="10777"/>
                </a:lnTo>
                <a:lnTo>
                  <a:pt x="18226" y="10777"/>
                </a:lnTo>
                <a:lnTo>
                  <a:pt x="17383" y="10589"/>
                </a:lnTo>
                <a:lnTo>
                  <a:pt x="16680" y="10449"/>
                </a:lnTo>
                <a:lnTo>
                  <a:pt x="16352" y="9933"/>
                </a:lnTo>
                <a:lnTo>
                  <a:pt x="16212" y="9418"/>
                </a:lnTo>
                <a:lnTo>
                  <a:pt x="15509" y="9418"/>
                </a:lnTo>
                <a:lnTo>
                  <a:pt x="15368" y="9933"/>
                </a:lnTo>
                <a:lnTo>
                  <a:pt x="14853" y="10449"/>
                </a:lnTo>
                <a:lnTo>
                  <a:pt x="14010" y="10589"/>
                </a:lnTo>
                <a:lnTo>
                  <a:pt x="13307" y="10777"/>
                </a:lnTo>
                <a:lnTo>
                  <a:pt x="12463" y="10589"/>
                </a:lnTo>
                <a:lnTo>
                  <a:pt x="11807" y="10261"/>
                </a:lnTo>
                <a:lnTo>
                  <a:pt x="11292" y="9933"/>
                </a:lnTo>
                <a:lnTo>
                  <a:pt x="11105" y="9418"/>
                </a:lnTo>
                <a:lnTo>
                  <a:pt x="10449" y="9418"/>
                </a:lnTo>
                <a:lnTo>
                  <a:pt x="10261" y="9933"/>
                </a:lnTo>
                <a:lnTo>
                  <a:pt x="9746" y="10449"/>
                </a:lnTo>
                <a:lnTo>
                  <a:pt x="9090" y="10589"/>
                </a:lnTo>
                <a:lnTo>
                  <a:pt x="8246" y="10777"/>
                </a:lnTo>
                <a:lnTo>
                  <a:pt x="7403" y="10589"/>
                </a:lnTo>
                <a:lnTo>
                  <a:pt x="6747" y="10449"/>
                </a:lnTo>
                <a:lnTo>
                  <a:pt x="6044" y="9746"/>
                </a:lnTo>
                <a:lnTo>
                  <a:pt x="6044" y="9418"/>
                </a:lnTo>
                <a:lnTo>
                  <a:pt x="5388" y="9418"/>
                </a:lnTo>
                <a:lnTo>
                  <a:pt x="5201" y="9933"/>
                </a:lnTo>
                <a:lnTo>
                  <a:pt x="4732" y="10449"/>
                </a:lnTo>
                <a:lnTo>
                  <a:pt x="4030" y="10589"/>
                </a:lnTo>
                <a:lnTo>
                  <a:pt x="3374" y="10777"/>
                </a:lnTo>
                <a:lnTo>
                  <a:pt x="2671" y="10777"/>
                </a:lnTo>
                <a:lnTo>
                  <a:pt x="2015" y="10449"/>
                </a:lnTo>
                <a:lnTo>
                  <a:pt x="1499" y="10121"/>
                </a:lnTo>
                <a:lnTo>
                  <a:pt x="1312" y="9418"/>
                </a:lnTo>
                <a:lnTo>
                  <a:pt x="1312" y="8059"/>
                </a:lnTo>
                <a:lnTo>
                  <a:pt x="20241" y="8059"/>
                </a:lnTo>
                <a:lnTo>
                  <a:pt x="20241" y="9418"/>
                </a:lnTo>
                <a:close/>
                <a:moveTo>
                  <a:pt x="1312" y="6700"/>
                </a:moveTo>
                <a:lnTo>
                  <a:pt x="4545" y="1312"/>
                </a:lnTo>
                <a:lnTo>
                  <a:pt x="17055" y="1312"/>
                </a:lnTo>
                <a:lnTo>
                  <a:pt x="20241" y="6700"/>
                </a:lnTo>
                <a:lnTo>
                  <a:pt x="1312" y="67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None/>
            </a:pPr>
            <a:endParaRPr lang="it-IT" sz="2000" b="0" i="0" u="none" strike="noStrike" cap="none">
              <a:solidFill>
                <a:srgbClr val="00000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6" name="Google Shape;190;p1">
            <a:extLst>
              <a:ext uri="{FF2B5EF4-FFF2-40B4-BE49-F238E27FC236}">
                <a16:creationId xmlns:a16="http://schemas.microsoft.com/office/drawing/2014/main" id="{30CFFB3D-B41D-7E4C-96BF-1C1E25A21A61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46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lang="it-IT"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114067" y="1456677"/>
            <a:ext cx="5133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p62"/>
          <p:cNvSpPr txBox="1"/>
          <p:nvPr/>
        </p:nvSpPr>
        <p:spPr>
          <a:xfrm>
            <a:off x="915363" y="673993"/>
            <a:ext cx="57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it-IT" sz="320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Gaya: an all-in-one solution</a:t>
            </a:r>
            <a:endParaRPr lang="it-IT" sz="3200">
              <a:solidFill>
                <a:srgbClr val="404040"/>
              </a:solidFill>
              <a:latin typeface="+mj-lt"/>
              <a:cs typeface="Poppi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CF9B47-CA9A-C14E-9209-22C3DD28C54E}"/>
              </a:ext>
            </a:extLst>
          </p:cNvPr>
          <p:cNvGrpSpPr/>
          <p:nvPr/>
        </p:nvGrpSpPr>
        <p:grpSpPr>
          <a:xfrm>
            <a:off x="535122" y="1722072"/>
            <a:ext cx="1898821" cy="584735"/>
            <a:chOff x="391548" y="3129559"/>
            <a:chExt cx="1424116" cy="438551"/>
          </a:xfrm>
        </p:grpSpPr>
        <p:sp>
          <p:nvSpPr>
            <p:cNvPr id="378" name="Google Shape;378;p62"/>
            <p:cNvSpPr txBox="1"/>
            <p:nvPr/>
          </p:nvSpPr>
          <p:spPr>
            <a:xfrm>
              <a:off x="689989" y="3129559"/>
              <a:ext cx="112567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ea typeface="Poppins"/>
                  <a:cs typeface="Poppins"/>
                  <a:sym typeface="Poppins"/>
                </a:rPr>
                <a:t>Dossier  Management</a:t>
              </a:r>
              <a:endParaRPr lang="it-IT" sz="1050" b="1">
                <a:latin typeface="+mj-lt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91548" y="3195967"/>
              <a:ext cx="169331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87" y="12838"/>
                  </a:moveTo>
                  <a:lnTo>
                    <a:pt x="8844" y="12838"/>
                  </a:lnTo>
                  <a:lnTo>
                    <a:pt x="8468" y="13166"/>
                  </a:lnTo>
                  <a:lnTo>
                    <a:pt x="8468" y="13822"/>
                  </a:lnTo>
                  <a:lnTo>
                    <a:pt x="8683" y="13963"/>
                  </a:lnTo>
                  <a:lnTo>
                    <a:pt x="8844" y="14150"/>
                  </a:lnTo>
                  <a:lnTo>
                    <a:pt x="16562" y="14150"/>
                  </a:lnTo>
                  <a:lnTo>
                    <a:pt x="16937" y="13822"/>
                  </a:lnTo>
                  <a:lnTo>
                    <a:pt x="16937" y="13166"/>
                  </a:lnTo>
                  <a:lnTo>
                    <a:pt x="16776" y="12979"/>
                  </a:lnTo>
                  <a:lnTo>
                    <a:pt x="16562" y="12838"/>
                  </a:lnTo>
                  <a:lnTo>
                    <a:pt x="16187" y="12838"/>
                  </a:lnTo>
                  <a:close/>
                  <a:moveTo>
                    <a:pt x="16187" y="9418"/>
                  </a:moveTo>
                  <a:lnTo>
                    <a:pt x="8844" y="9418"/>
                  </a:lnTo>
                  <a:lnTo>
                    <a:pt x="8683" y="9605"/>
                  </a:lnTo>
                  <a:lnTo>
                    <a:pt x="8468" y="9933"/>
                  </a:lnTo>
                  <a:lnTo>
                    <a:pt x="8468" y="10449"/>
                  </a:lnTo>
                  <a:lnTo>
                    <a:pt x="8844" y="10777"/>
                  </a:lnTo>
                  <a:lnTo>
                    <a:pt x="16562" y="10777"/>
                  </a:lnTo>
                  <a:lnTo>
                    <a:pt x="16776" y="10636"/>
                  </a:lnTo>
                  <a:lnTo>
                    <a:pt x="16937" y="10449"/>
                  </a:lnTo>
                  <a:lnTo>
                    <a:pt x="16937" y="9933"/>
                  </a:lnTo>
                  <a:lnTo>
                    <a:pt x="16776" y="9605"/>
                  </a:lnTo>
                  <a:lnTo>
                    <a:pt x="16562" y="9418"/>
                  </a:lnTo>
                  <a:lnTo>
                    <a:pt x="16187" y="9418"/>
                  </a:lnTo>
                  <a:close/>
                  <a:moveTo>
                    <a:pt x="16187" y="0"/>
                  </a:moveTo>
                  <a:lnTo>
                    <a:pt x="6325" y="0"/>
                  </a:lnTo>
                  <a:lnTo>
                    <a:pt x="5789" y="141"/>
                  </a:lnTo>
                  <a:lnTo>
                    <a:pt x="4770" y="797"/>
                  </a:lnTo>
                  <a:lnTo>
                    <a:pt x="4020" y="1640"/>
                  </a:lnTo>
                  <a:lnTo>
                    <a:pt x="3805" y="2155"/>
                  </a:lnTo>
                  <a:lnTo>
                    <a:pt x="3805" y="2671"/>
                  </a:lnTo>
                  <a:lnTo>
                    <a:pt x="2305" y="2671"/>
                  </a:lnTo>
                  <a:lnTo>
                    <a:pt x="1715" y="2858"/>
                  </a:lnTo>
                  <a:lnTo>
                    <a:pt x="911" y="3514"/>
                  </a:lnTo>
                  <a:lnTo>
                    <a:pt x="161" y="4357"/>
                  </a:lnTo>
                  <a:lnTo>
                    <a:pt x="0" y="4873"/>
                  </a:lnTo>
                  <a:lnTo>
                    <a:pt x="0" y="19398"/>
                  </a:lnTo>
                  <a:lnTo>
                    <a:pt x="161" y="19913"/>
                  </a:lnTo>
                  <a:lnTo>
                    <a:pt x="911" y="20757"/>
                  </a:lnTo>
                  <a:lnTo>
                    <a:pt x="1876" y="21413"/>
                  </a:lnTo>
                  <a:lnTo>
                    <a:pt x="2466" y="21600"/>
                  </a:lnTo>
                  <a:lnTo>
                    <a:pt x="15222" y="21600"/>
                  </a:lnTo>
                  <a:lnTo>
                    <a:pt x="15811" y="21413"/>
                  </a:lnTo>
                  <a:lnTo>
                    <a:pt x="16776" y="20757"/>
                  </a:lnTo>
                  <a:lnTo>
                    <a:pt x="17527" y="19913"/>
                  </a:lnTo>
                  <a:lnTo>
                    <a:pt x="17741" y="19398"/>
                  </a:lnTo>
                  <a:lnTo>
                    <a:pt x="17741" y="18882"/>
                  </a:lnTo>
                  <a:lnTo>
                    <a:pt x="19081" y="18882"/>
                  </a:lnTo>
                  <a:lnTo>
                    <a:pt x="19670" y="18695"/>
                  </a:lnTo>
                  <a:lnTo>
                    <a:pt x="20635" y="18039"/>
                  </a:lnTo>
                  <a:lnTo>
                    <a:pt x="21386" y="17196"/>
                  </a:lnTo>
                  <a:lnTo>
                    <a:pt x="21600" y="16680"/>
                  </a:lnTo>
                  <a:lnTo>
                    <a:pt x="21600" y="5388"/>
                  </a:lnTo>
                  <a:lnTo>
                    <a:pt x="16187" y="0"/>
                  </a:lnTo>
                  <a:close/>
                  <a:moveTo>
                    <a:pt x="14632" y="20241"/>
                  </a:moveTo>
                  <a:lnTo>
                    <a:pt x="3055" y="20241"/>
                  </a:lnTo>
                  <a:lnTo>
                    <a:pt x="2466" y="20054"/>
                  </a:lnTo>
                  <a:lnTo>
                    <a:pt x="1876" y="19913"/>
                  </a:lnTo>
                  <a:lnTo>
                    <a:pt x="1715" y="19398"/>
                  </a:lnTo>
                  <a:lnTo>
                    <a:pt x="1501" y="18882"/>
                  </a:lnTo>
                  <a:lnTo>
                    <a:pt x="1501" y="5388"/>
                  </a:lnTo>
                  <a:lnTo>
                    <a:pt x="1715" y="4873"/>
                  </a:lnTo>
                  <a:lnTo>
                    <a:pt x="1876" y="4545"/>
                  </a:lnTo>
                  <a:lnTo>
                    <a:pt x="2466" y="4217"/>
                  </a:lnTo>
                  <a:lnTo>
                    <a:pt x="3055" y="4030"/>
                  </a:lnTo>
                  <a:lnTo>
                    <a:pt x="3805" y="4030"/>
                  </a:lnTo>
                  <a:lnTo>
                    <a:pt x="3805" y="16680"/>
                  </a:lnTo>
                  <a:lnTo>
                    <a:pt x="4020" y="17196"/>
                  </a:lnTo>
                  <a:lnTo>
                    <a:pt x="4770" y="18039"/>
                  </a:lnTo>
                  <a:lnTo>
                    <a:pt x="5789" y="18695"/>
                  </a:lnTo>
                  <a:lnTo>
                    <a:pt x="6325" y="18882"/>
                  </a:lnTo>
                  <a:lnTo>
                    <a:pt x="16187" y="18882"/>
                  </a:lnTo>
                  <a:lnTo>
                    <a:pt x="15972" y="19398"/>
                  </a:lnTo>
                  <a:lnTo>
                    <a:pt x="15811" y="19913"/>
                  </a:lnTo>
                  <a:lnTo>
                    <a:pt x="15222" y="20054"/>
                  </a:lnTo>
                  <a:lnTo>
                    <a:pt x="14632" y="20241"/>
                  </a:lnTo>
                  <a:close/>
                  <a:moveTo>
                    <a:pt x="20046" y="16165"/>
                  </a:moveTo>
                  <a:lnTo>
                    <a:pt x="19885" y="16680"/>
                  </a:lnTo>
                  <a:lnTo>
                    <a:pt x="19670" y="17196"/>
                  </a:lnTo>
                  <a:lnTo>
                    <a:pt x="19081" y="17383"/>
                  </a:lnTo>
                  <a:lnTo>
                    <a:pt x="18491" y="17524"/>
                  </a:lnTo>
                  <a:lnTo>
                    <a:pt x="6914" y="17524"/>
                  </a:lnTo>
                  <a:lnTo>
                    <a:pt x="6325" y="17383"/>
                  </a:lnTo>
                  <a:lnTo>
                    <a:pt x="5789" y="17196"/>
                  </a:lnTo>
                  <a:lnTo>
                    <a:pt x="5360" y="16165"/>
                  </a:lnTo>
                  <a:lnTo>
                    <a:pt x="5360" y="2671"/>
                  </a:lnTo>
                  <a:lnTo>
                    <a:pt x="5789" y="1640"/>
                  </a:lnTo>
                  <a:lnTo>
                    <a:pt x="6325" y="1499"/>
                  </a:lnTo>
                  <a:lnTo>
                    <a:pt x="6914" y="1359"/>
                  </a:lnTo>
                  <a:lnTo>
                    <a:pt x="14632" y="1359"/>
                  </a:lnTo>
                  <a:lnTo>
                    <a:pt x="14632" y="4545"/>
                  </a:lnTo>
                  <a:lnTo>
                    <a:pt x="14847" y="5060"/>
                  </a:lnTo>
                  <a:lnTo>
                    <a:pt x="15597" y="5904"/>
                  </a:lnTo>
                  <a:lnTo>
                    <a:pt x="16562" y="6560"/>
                  </a:lnTo>
                  <a:lnTo>
                    <a:pt x="17151" y="6747"/>
                  </a:lnTo>
                  <a:lnTo>
                    <a:pt x="20046" y="6747"/>
                  </a:lnTo>
                  <a:lnTo>
                    <a:pt x="20046" y="16165"/>
                  </a:lnTo>
                  <a:close/>
                  <a:moveTo>
                    <a:pt x="17741" y="5388"/>
                  </a:moveTo>
                  <a:lnTo>
                    <a:pt x="17366" y="5388"/>
                  </a:lnTo>
                  <a:lnTo>
                    <a:pt x="16562" y="4685"/>
                  </a:lnTo>
                  <a:lnTo>
                    <a:pt x="16401" y="4030"/>
                  </a:lnTo>
                  <a:lnTo>
                    <a:pt x="16187" y="3374"/>
                  </a:lnTo>
                  <a:lnTo>
                    <a:pt x="16187" y="1359"/>
                  </a:lnTo>
                  <a:lnTo>
                    <a:pt x="20046" y="5388"/>
                  </a:lnTo>
                  <a:lnTo>
                    <a:pt x="17741" y="538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800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0" name="Google Shape;428;p7">
            <a:extLst>
              <a:ext uri="{FF2B5EF4-FFF2-40B4-BE49-F238E27FC236}">
                <a16:creationId xmlns:a16="http://schemas.microsoft.com/office/drawing/2014/main" id="{82E61526-8FFA-704B-BD8C-F823037C0D95}"/>
              </a:ext>
            </a:extLst>
          </p:cNvPr>
          <p:cNvSpPr txBox="1"/>
          <p:nvPr/>
        </p:nvSpPr>
        <p:spPr>
          <a:xfrm>
            <a:off x="535122" y="2360923"/>
            <a:ext cx="213252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Il Dossier è il centro dell'orchestrazione di Gaya: permette di avere il controllo del ciclo di vita del dossier grazie a un wizard dedicato</a:t>
            </a:r>
            <a:endParaRPr lang="it-IT" sz="1200">
              <a:solidFill>
                <a:srgbClr val="666666"/>
              </a:solidFill>
              <a:latin typeface="+mj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C4F32C-1E62-6942-8A24-E7C4EB70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36" y="1456677"/>
            <a:ext cx="7615218" cy="4846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Google Shape;190;p1">
            <a:extLst>
              <a:ext uri="{FF2B5EF4-FFF2-40B4-BE49-F238E27FC236}">
                <a16:creationId xmlns:a16="http://schemas.microsoft.com/office/drawing/2014/main" id="{6C16AEE1-E86B-7A4E-9CC1-ADDF39531421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93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lang="it-IT"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114067" y="1456677"/>
            <a:ext cx="5133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p62"/>
          <p:cNvSpPr txBox="1"/>
          <p:nvPr/>
        </p:nvSpPr>
        <p:spPr>
          <a:xfrm>
            <a:off x="915363" y="673993"/>
            <a:ext cx="57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it-IT" sz="320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Gaya: an all-in-one solution</a:t>
            </a:r>
            <a:endParaRPr lang="it-IT" sz="3200">
              <a:solidFill>
                <a:srgbClr val="404040"/>
              </a:solidFill>
              <a:latin typeface="+mj-lt"/>
              <a:cs typeface="Poppi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CF9B47-CA9A-C14E-9209-22C3DD28C54E}"/>
              </a:ext>
            </a:extLst>
          </p:cNvPr>
          <p:cNvGrpSpPr/>
          <p:nvPr/>
        </p:nvGrpSpPr>
        <p:grpSpPr>
          <a:xfrm>
            <a:off x="535122" y="1722072"/>
            <a:ext cx="1898821" cy="584735"/>
            <a:chOff x="391548" y="3129559"/>
            <a:chExt cx="1424116" cy="438551"/>
          </a:xfrm>
        </p:grpSpPr>
        <p:sp>
          <p:nvSpPr>
            <p:cNvPr id="378" name="Google Shape;378;p62"/>
            <p:cNvSpPr txBox="1"/>
            <p:nvPr/>
          </p:nvSpPr>
          <p:spPr>
            <a:xfrm>
              <a:off x="689989" y="3129559"/>
              <a:ext cx="112567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ea typeface="Poppins"/>
                  <a:cs typeface="Poppins"/>
                  <a:sym typeface="Poppins"/>
                </a:rPr>
                <a:t>Dossier  Management</a:t>
              </a:r>
              <a:endParaRPr lang="it-IT" sz="1050" b="1">
                <a:latin typeface="+mj-lt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91548" y="3195967"/>
              <a:ext cx="169331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87" y="12838"/>
                  </a:moveTo>
                  <a:lnTo>
                    <a:pt x="8844" y="12838"/>
                  </a:lnTo>
                  <a:lnTo>
                    <a:pt x="8468" y="13166"/>
                  </a:lnTo>
                  <a:lnTo>
                    <a:pt x="8468" y="13822"/>
                  </a:lnTo>
                  <a:lnTo>
                    <a:pt x="8683" y="13963"/>
                  </a:lnTo>
                  <a:lnTo>
                    <a:pt x="8844" y="14150"/>
                  </a:lnTo>
                  <a:lnTo>
                    <a:pt x="16562" y="14150"/>
                  </a:lnTo>
                  <a:lnTo>
                    <a:pt x="16937" y="13822"/>
                  </a:lnTo>
                  <a:lnTo>
                    <a:pt x="16937" y="13166"/>
                  </a:lnTo>
                  <a:lnTo>
                    <a:pt x="16776" y="12979"/>
                  </a:lnTo>
                  <a:lnTo>
                    <a:pt x="16562" y="12838"/>
                  </a:lnTo>
                  <a:lnTo>
                    <a:pt x="16187" y="12838"/>
                  </a:lnTo>
                  <a:close/>
                  <a:moveTo>
                    <a:pt x="16187" y="9418"/>
                  </a:moveTo>
                  <a:lnTo>
                    <a:pt x="8844" y="9418"/>
                  </a:lnTo>
                  <a:lnTo>
                    <a:pt x="8683" y="9605"/>
                  </a:lnTo>
                  <a:lnTo>
                    <a:pt x="8468" y="9933"/>
                  </a:lnTo>
                  <a:lnTo>
                    <a:pt x="8468" y="10449"/>
                  </a:lnTo>
                  <a:lnTo>
                    <a:pt x="8844" y="10777"/>
                  </a:lnTo>
                  <a:lnTo>
                    <a:pt x="16562" y="10777"/>
                  </a:lnTo>
                  <a:lnTo>
                    <a:pt x="16776" y="10636"/>
                  </a:lnTo>
                  <a:lnTo>
                    <a:pt x="16937" y="10449"/>
                  </a:lnTo>
                  <a:lnTo>
                    <a:pt x="16937" y="9933"/>
                  </a:lnTo>
                  <a:lnTo>
                    <a:pt x="16776" y="9605"/>
                  </a:lnTo>
                  <a:lnTo>
                    <a:pt x="16562" y="9418"/>
                  </a:lnTo>
                  <a:lnTo>
                    <a:pt x="16187" y="9418"/>
                  </a:lnTo>
                  <a:close/>
                  <a:moveTo>
                    <a:pt x="16187" y="0"/>
                  </a:moveTo>
                  <a:lnTo>
                    <a:pt x="6325" y="0"/>
                  </a:lnTo>
                  <a:lnTo>
                    <a:pt x="5789" y="141"/>
                  </a:lnTo>
                  <a:lnTo>
                    <a:pt x="4770" y="797"/>
                  </a:lnTo>
                  <a:lnTo>
                    <a:pt x="4020" y="1640"/>
                  </a:lnTo>
                  <a:lnTo>
                    <a:pt x="3805" y="2155"/>
                  </a:lnTo>
                  <a:lnTo>
                    <a:pt x="3805" y="2671"/>
                  </a:lnTo>
                  <a:lnTo>
                    <a:pt x="2305" y="2671"/>
                  </a:lnTo>
                  <a:lnTo>
                    <a:pt x="1715" y="2858"/>
                  </a:lnTo>
                  <a:lnTo>
                    <a:pt x="911" y="3514"/>
                  </a:lnTo>
                  <a:lnTo>
                    <a:pt x="161" y="4357"/>
                  </a:lnTo>
                  <a:lnTo>
                    <a:pt x="0" y="4873"/>
                  </a:lnTo>
                  <a:lnTo>
                    <a:pt x="0" y="19398"/>
                  </a:lnTo>
                  <a:lnTo>
                    <a:pt x="161" y="19913"/>
                  </a:lnTo>
                  <a:lnTo>
                    <a:pt x="911" y="20757"/>
                  </a:lnTo>
                  <a:lnTo>
                    <a:pt x="1876" y="21413"/>
                  </a:lnTo>
                  <a:lnTo>
                    <a:pt x="2466" y="21600"/>
                  </a:lnTo>
                  <a:lnTo>
                    <a:pt x="15222" y="21600"/>
                  </a:lnTo>
                  <a:lnTo>
                    <a:pt x="15811" y="21413"/>
                  </a:lnTo>
                  <a:lnTo>
                    <a:pt x="16776" y="20757"/>
                  </a:lnTo>
                  <a:lnTo>
                    <a:pt x="17527" y="19913"/>
                  </a:lnTo>
                  <a:lnTo>
                    <a:pt x="17741" y="19398"/>
                  </a:lnTo>
                  <a:lnTo>
                    <a:pt x="17741" y="18882"/>
                  </a:lnTo>
                  <a:lnTo>
                    <a:pt x="19081" y="18882"/>
                  </a:lnTo>
                  <a:lnTo>
                    <a:pt x="19670" y="18695"/>
                  </a:lnTo>
                  <a:lnTo>
                    <a:pt x="20635" y="18039"/>
                  </a:lnTo>
                  <a:lnTo>
                    <a:pt x="21386" y="17196"/>
                  </a:lnTo>
                  <a:lnTo>
                    <a:pt x="21600" y="16680"/>
                  </a:lnTo>
                  <a:lnTo>
                    <a:pt x="21600" y="5388"/>
                  </a:lnTo>
                  <a:lnTo>
                    <a:pt x="16187" y="0"/>
                  </a:lnTo>
                  <a:close/>
                  <a:moveTo>
                    <a:pt x="14632" y="20241"/>
                  </a:moveTo>
                  <a:lnTo>
                    <a:pt x="3055" y="20241"/>
                  </a:lnTo>
                  <a:lnTo>
                    <a:pt x="2466" y="20054"/>
                  </a:lnTo>
                  <a:lnTo>
                    <a:pt x="1876" y="19913"/>
                  </a:lnTo>
                  <a:lnTo>
                    <a:pt x="1715" y="19398"/>
                  </a:lnTo>
                  <a:lnTo>
                    <a:pt x="1501" y="18882"/>
                  </a:lnTo>
                  <a:lnTo>
                    <a:pt x="1501" y="5388"/>
                  </a:lnTo>
                  <a:lnTo>
                    <a:pt x="1715" y="4873"/>
                  </a:lnTo>
                  <a:lnTo>
                    <a:pt x="1876" y="4545"/>
                  </a:lnTo>
                  <a:lnTo>
                    <a:pt x="2466" y="4217"/>
                  </a:lnTo>
                  <a:lnTo>
                    <a:pt x="3055" y="4030"/>
                  </a:lnTo>
                  <a:lnTo>
                    <a:pt x="3805" y="4030"/>
                  </a:lnTo>
                  <a:lnTo>
                    <a:pt x="3805" y="16680"/>
                  </a:lnTo>
                  <a:lnTo>
                    <a:pt x="4020" y="17196"/>
                  </a:lnTo>
                  <a:lnTo>
                    <a:pt x="4770" y="18039"/>
                  </a:lnTo>
                  <a:lnTo>
                    <a:pt x="5789" y="18695"/>
                  </a:lnTo>
                  <a:lnTo>
                    <a:pt x="6325" y="18882"/>
                  </a:lnTo>
                  <a:lnTo>
                    <a:pt x="16187" y="18882"/>
                  </a:lnTo>
                  <a:lnTo>
                    <a:pt x="15972" y="19398"/>
                  </a:lnTo>
                  <a:lnTo>
                    <a:pt x="15811" y="19913"/>
                  </a:lnTo>
                  <a:lnTo>
                    <a:pt x="15222" y="20054"/>
                  </a:lnTo>
                  <a:lnTo>
                    <a:pt x="14632" y="20241"/>
                  </a:lnTo>
                  <a:close/>
                  <a:moveTo>
                    <a:pt x="20046" y="16165"/>
                  </a:moveTo>
                  <a:lnTo>
                    <a:pt x="19885" y="16680"/>
                  </a:lnTo>
                  <a:lnTo>
                    <a:pt x="19670" y="17196"/>
                  </a:lnTo>
                  <a:lnTo>
                    <a:pt x="19081" y="17383"/>
                  </a:lnTo>
                  <a:lnTo>
                    <a:pt x="18491" y="17524"/>
                  </a:lnTo>
                  <a:lnTo>
                    <a:pt x="6914" y="17524"/>
                  </a:lnTo>
                  <a:lnTo>
                    <a:pt x="6325" y="17383"/>
                  </a:lnTo>
                  <a:lnTo>
                    <a:pt x="5789" y="17196"/>
                  </a:lnTo>
                  <a:lnTo>
                    <a:pt x="5360" y="16165"/>
                  </a:lnTo>
                  <a:lnTo>
                    <a:pt x="5360" y="2671"/>
                  </a:lnTo>
                  <a:lnTo>
                    <a:pt x="5789" y="1640"/>
                  </a:lnTo>
                  <a:lnTo>
                    <a:pt x="6325" y="1499"/>
                  </a:lnTo>
                  <a:lnTo>
                    <a:pt x="6914" y="1359"/>
                  </a:lnTo>
                  <a:lnTo>
                    <a:pt x="14632" y="1359"/>
                  </a:lnTo>
                  <a:lnTo>
                    <a:pt x="14632" y="4545"/>
                  </a:lnTo>
                  <a:lnTo>
                    <a:pt x="14847" y="5060"/>
                  </a:lnTo>
                  <a:lnTo>
                    <a:pt x="15597" y="5904"/>
                  </a:lnTo>
                  <a:lnTo>
                    <a:pt x="16562" y="6560"/>
                  </a:lnTo>
                  <a:lnTo>
                    <a:pt x="17151" y="6747"/>
                  </a:lnTo>
                  <a:lnTo>
                    <a:pt x="20046" y="6747"/>
                  </a:lnTo>
                  <a:lnTo>
                    <a:pt x="20046" y="16165"/>
                  </a:lnTo>
                  <a:close/>
                  <a:moveTo>
                    <a:pt x="17741" y="5388"/>
                  </a:moveTo>
                  <a:lnTo>
                    <a:pt x="17366" y="5388"/>
                  </a:lnTo>
                  <a:lnTo>
                    <a:pt x="16562" y="4685"/>
                  </a:lnTo>
                  <a:lnTo>
                    <a:pt x="16401" y="4030"/>
                  </a:lnTo>
                  <a:lnTo>
                    <a:pt x="16187" y="3374"/>
                  </a:lnTo>
                  <a:lnTo>
                    <a:pt x="16187" y="1359"/>
                  </a:lnTo>
                  <a:lnTo>
                    <a:pt x="20046" y="5388"/>
                  </a:lnTo>
                  <a:lnTo>
                    <a:pt x="17741" y="538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B16A69-62B6-D048-B03D-6A13B562730D}"/>
              </a:ext>
            </a:extLst>
          </p:cNvPr>
          <p:cNvGrpSpPr/>
          <p:nvPr/>
        </p:nvGrpSpPr>
        <p:grpSpPr>
          <a:xfrm>
            <a:off x="522065" y="2415778"/>
            <a:ext cx="2168882" cy="584735"/>
            <a:chOff x="391548" y="1788737"/>
            <a:chExt cx="1626662" cy="438551"/>
          </a:xfrm>
        </p:grpSpPr>
        <p:sp>
          <p:nvSpPr>
            <p:cNvPr id="12" name="Google Shape;376;p62">
              <a:extLst>
                <a:ext uri="{FF2B5EF4-FFF2-40B4-BE49-F238E27FC236}">
                  <a16:creationId xmlns:a16="http://schemas.microsoft.com/office/drawing/2014/main" id="{D6FE5618-C251-B544-AD36-5AB5CE0799BC}"/>
                </a:ext>
              </a:extLst>
            </p:cNvPr>
            <p:cNvSpPr txBox="1"/>
            <p:nvPr/>
          </p:nvSpPr>
          <p:spPr>
            <a:xfrm>
              <a:off x="689988" y="1788737"/>
              <a:ext cx="1328222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On-Boarding &amp; User recognition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13" name="Google Shape;379;p62">
              <a:extLst>
                <a:ext uri="{FF2B5EF4-FFF2-40B4-BE49-F238E27FC236}">
                  <a16:creationId xmlns:a16="http://schemas.microsoft.com/office/drawing/2014/main" id="{7B7BED9B-BCEF-9949-B3F1-4A326AB9CBE7}"/>
                </a:ext>
              </a:extLst>
            </p:cNvPr>
            <p:cNvSpPr/>
            <p:nvPr/>
          </p:nvSpPr>
          <p:spPr>
            <a:xfrm>
              <a:off x="391548" y="1856512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35" y="10964"/>
                  </a:moveTo>
                  <a:lnTo>
                    <a:pt x="12651" y="10121"/>
                  </a:lnTo>
                  <a:lnTo>
                    <a:pt x="13166" y="9137"/>
                  </a:lnTo>
                  <a:lnTo>
                    <a:pt x="13354" y="7918"/>
                  </a:lnTo>
                  <a:lnTo>
                    <a:pt x="13494" y="6747"/>
                  </a:lnTo>
                  <a:lnTo>
                    <a:pt x="13354" y="5388"/>
                  </a:lnTo>
                  <a:lnTo>
                    <a:pt x="12979" y="4030"/>
                  </a:lnTo>
                  <a:lnTo>
                    <a:pt x="12510" y="3046"/>
                  </a:lnTo>
                  <a:lnTo>
                    <a:pt x="11667" y="2015"/>
                  </a:lnTo>
                  <a:lnTo>
                    <a:pt x="10777" y="1171"/>
                  </a:lnTo>
                  <a:lnTo>
                    <a:pt x="9793" y="515"/>
                  </a:lnTo>
                  <a:lnTo>
                    <a:pt x="8621" y="141"/>
                  </a:lnTo>
                  <a:lnTo>
                    <a:pt x="7403" y="0"/>
                  </a:lnTo>
                  <a:lnTo>
                    <a:pt x="6232" y="141"/>
                  </a:lnTo>
                  <a:lnTo>
                    <a:pt x="5060" y="515"/>
                  </a:lnTo>
                  <a:lnTo>
                    <a:pt x="4076" y="1171"/>
                  </a:lnTo>
                  <a:lnTo>
                    <a:pt x="3186" y="2015"/>
                  </a:lnTo>
                  <a:lnTo>
                    <a:pt x="2343" y="3046"/>
                  </a:lnTo>
                  <a:lnTo>
                    <a:pt x="1874" y="4030"/>
                  </a:lnTo>
                  <a:lnTo>
                    <a:pt x="1499" y="5388"/>
                  </a:lnTo>
                  <a:lnTo>
                    <a:pt x="1359" y="6747"/>
                  </a:lnTo>
                  <a:lnTo>
                    <a:pt x="1499" y="7918"/>
                  </a:lnTo>
                  <a:lnTo>
                    <a:pt x="1687" y="9137"/>
                  </a:lnTo>
                  <a:lnTo>
                    <a:pt x="2202" y="10121"/>
                  </a:lnTo>
                  <a:lnTo>
                    <a:pt x="2718" y="10964"/>
                  </a:lnTo>
                  <a:lnTo>
                    <a:pt x="1687" y="11620"/>
                  </a:lnTo>
                  <a:lnTo>
                    <a:pt x="843" y="12463"/>
                  </a:lnTo>
                  <a:lnTo>
                    <a:pt x="187" y="13494"/>
                  </a:lnTo>
                  <a:lnTo>
                    <a:pt x="0" y="14150"/>
                  </a:lnTo>
                  <a:lnTo>
                    <a:pt x="0" y="18414"/>
                  </a:lnTo>
                  <a:lnTo>
                    <a:pt x="656" y="19726"/>
                  </a:lnTo>
                  <a:lnTo>
                    <a:pt x="1171" y="20429"/>
                  </a:lnTo>
                  <a:lnTo>
                    <a:pt x="1874" y="20944"/>
                  </a:lnTo>
                  <a:lnTo>
                    <a:pt x="3186" y="21600"/>
                  </a:lnTo>
                  <a:lnTo>
                    <a:pt x="11667" y="21600"/>
                  </a:lnTo>
                  <a:lnTo>
                    <a:pt x="12979" y="20944"/>
                  </a:lnTo>
                  <a:lnTo>
                    <a:pt x="13682" y="20429"/>
                  </a:lnTo>
                  <a:lnTo>
                    <a:pt x="14197" y="19726"/>
                  </a:lnTo>
                  <a:lnTo>
                    <a:pt x="14853" y="18414"/>
                  </a:lnTo>
                  <a:lnTo>
                    <a:pt x="14853" y="14150"/>
                  </a:lnTo>
                  <a:lnTo>
                    <a:pt x="14666" y="13494"/>
                  </a:lnTo>
                  <a:lnTo>
                    <a:pt x="14010" y="12463"/>
                  </a:lnTo>
                  <a:lnTo>
                    <a:pt x="13166" y="11620"/>
                  </a:lnTo>
                  <a:lnTo>
                    <a:pt x="12135" y="10964"/>
                  </a:lnTo>
                  <a:close/>
                  <a:moveTo>
                    <a:pt x="2718" y="6747"/>
                  </a:moveTo>
                  <a:lnTo>
                    <a:pt x="2858" y="5716"/>
                  </a:lnTo>
                  <a:lnTo>
                    <a:pt x="3046" y="4732"/>
                  </a:lnTo>
                  <a:lnTo>
                    <a:pt x="3561" y="3702"/>
                  </a:lnTo>
                  <a:lnTo>
                    <a:pt x="4076" y="2858"/>
                  </a:lnTo>
                  <a:lnTo>
                    <a:pt x="4732" y="2202"/>
                  </a:lnTo>
                  <a:lnTo>
                    <a:pt x="5576" y="1827"/>
                  </a:lnTo>
                  <a:lnTo>
                    <a:pt x="6419" y="1499"/>
                  </a:lnTo>
                  <a:lnTo>
                    <a:pt x="7403" y="1359"/>
                  </a:lnTo>
                  <a:lnTo>
                    <a:pt x="8434" y="1499"/>
                  </a:lnTo>
                  <a:lnTo>
                    <a:pt x="9277" y="1827"/>
                  </a:lnTo>
                  <a:lnTo>
                    <a:pt x="10121" y="2202"/>
                  </a:lnTo>
                  <a:lnTo>
                    <a:pt x="10777" y="2858"/>
                  </a:lnTo>
                  <a:lnTo>
                    <a:pt x="11292" y="3702"/>
                  </a:lnTo>
                  <a:lnTo>
                    <a:pt x="11807" y="4732"/>
                  </a:lnTo>
                  <a:lnTo>
                    <a:pt x="11995" y="5716"/>
                  </a:lnTo>
                  <a:lnTo>
                    <a:pt x="12135" y="6747"/>
                  </a:lnTo>
                  <a:lnTo>
                    <a:pt x="11995" y="7778"/>
                  </a:lnTo>
                  <a:lnTo>
                    <a:pt x="11807" y="8762"/>
                  </a:lnTo>
                  <a:lnTo>
                    <a:pt x="11292" y="9793"/>
                  </a:lnTo>
                  <a:lnTo>
                    <a:pt x="10777" y="10636"/>
                  </a:lnTo>
                  <a:lnTo>
                    <a:pt x="10121" y="11292"/>
                  </a:lnTo>
                  <a:lnTo>
                    <a:pt x="9277" y="11620"/>
                  </a:lnTo>
                  <a:lnTo>
                    <a:pt x="8434" y="11995"/>
                  </a:lnTo>
                  <a:lnTo>
                    <a:pt x="7403" y="12135"/>
                  </a:lnTo>
                  <a:lnTo>
                    <a:pt x="6419" y="11995"/>
                  </a:lnTo>
                  <a:lnTo>
                    <a:pt x="5576" y="11620"/>
                  </a:lnTo>
                  <a:lnTo>
                    <a:pt x="4732" y="11292"/>
                  </a:lnTo>
                  <a:lnTo>
                    <a:pt x="4076" y="10636"/>
                  </a:lnTo>
                  <a:lnTo>
                    <a:pt x="3561" y="9793"/>
                  </a:lnTo>
                  <a:lnTo>
                    <a:pt x="3046" y="8762"/>
                  </a:lnTo>
                  <a:lnTo>
                    <a:pt x="2858" y="7778"/>
                  </a:lnTo>
                  <a:lnTo>
                    <a:pt x="2718" y="6747"/>
                  </a:lnTo>
                  <a:close/>
                  <a:moveTo>
                    <a:pt x="13494" y="17196"/>
                  </a:moveTo>
                  <a:lnTo>
                    <a:pt x="13494" y="17898"/>
                  </a:lnTo>
                  <a:lnTo>
                    <a:pt x="13166" y="18414"/>
                  </a:lnTo>
                  <a:lnTo>
                    <a:pt x="12979" y="18882"/>
                  </a:lnTo>
                  <a:lnTo>
                    <a:pt x="12510" y="19398"/>
                  </a:lnTo>
                  <a:lnTo>
                    <a:pt x="11995" y="19726"/>
                  </a:lnTo>
                  <a:lnTo>
                    <a:pt x="11479" y="20101"/>
                  </a:lnTo>
                  <a:lnTo>
                    <a:pt x="10777" y="20241"/>
                  </a:lnTo>
                  <a:lnTo>
                    <a:pt x="4076" y="20241"/>
                  </a:lnTo>
                  <a:lnTo>
                    <a:pt x="3374" y="20101"/>
                  </a:lnTo>
                  <a:lnTo>
                    <a:pt x="2858" y="19726"/>
                  </a:lnTo>
                  <a:lnTo>
                    <a:pt x="2343" y="19398"/>
                  </a:lnTo>
                  <a:lnTo>
                    <a:pt x="1874" y="18882"/>
                  </a:lnTo>
                  <a:lnTo>
                    <a:pt x="1687" y="18414"/>
                  </a:lnTo>
                  <a:lnTo>
                    <a:pt x="1359" y="17898"/>
                  </a:lnTo>
                  <a:lnTo>
                    <a:pt x="1359" y="15181"/>
                  </a:lnTo>
                  <a:lnTo>
                    <a:pt x="1499" y="14150"/>
                  </a:lnTo>
                  <a:lnTo>
                    <a:pt x="2015" y="13307"/>
                  </a:lnTo>
                  <a:lnTo>
                    <a:pt x="2858" y="12651"/>
                  </a:lnTo>
                  <a:lnTo>
                    <a:pt x="3889" y="12323"/>
                  </a:lnTo>
                  <a:lnTo>
                    <a:pt x="4732" y="12838"/>
                  </a:lnTo>
                  <a:lnTo>
                    <a:pt x="5576" y="13166"/>
                  </a:lnTo>
                  <a:lnTo>
                    <a:pt x="6419" y="13307"/>
                  </a:lnTo>
                  <a:lnTo>
                    <a:pt x="7403" y="13494"/>
                  </a:lnTo>
                  <a:lnTo>
                    <a:pt x="8434" y="13307"/>
                  </a:lnTo>
                  <a:lnTo>
                    <a:pt x="9277" y="13166"/>
                  </a:lnTo>
                  <a:lnTo>
                    <a:pt x="10121" y="12838"/>
                  </a:lnTo>
                  <a:lnTo>
                    <a:pt x="10964" y="12323"/>
                  </a:lnTo>
                  <a:lnTo>
                    <a:pt x="11995" y="12651"/>
                  </a:lnTo>
                  <a:lnTo>
                    <a:pt x="12838" y="13307"/>
                  </a:lnTo>
                  <a:lnTo>
                    <a:pt x="13354" y="14150"/>
                  </a:lnTo>
                  <a:lnTo>
                    <a:pt x="13494" y="15181"/>
                  </a:lnTo>
                  <a:lnTo>
                    <a:pt x="13494" y="17196"/>
                  </a:lnTo>
                  <a:close/>
                  <a:moveTo>
                    <a:pt x="15509" y="5388"/>
                  </a:moveTo>
                  <a:lnTo>
                    <a:pt x="21272" y="5388"/>
                  </a:lnTo>
                  <a:lnTo>
                    <a:pt x="21600" y="5060"/>
                  </a:lnTo>
                  <a:lnTo>
                    <a:pt x="21600" y="4404"/>
                  </a:lnTo>
                  <a:lnTo>
                    <a:pt x="21413" y="4217"/>
                  </a:lnTo>
                  <a:lnTo>
                    <a:pt x="21272" y="4030"/>
                  </a:lnTo>
                  <a:lnTo>
                    <a:pt x="15181" y="4030"/>
                  </a:lnTo>
                  <a:lnTo>
                    <a:pt x="15040" y="4217"/>
                  </a:lnTo>
                  <a:lnTo>
                    <a:pt x="14853" y="4404"/>
                  </a:lnTo>
                  <a:lnTo>
                    <a:pt x="14853" y="5060"/>
                  </a:lnTo>
                  <a:lnTo>
                    <a:pt x="15181" y="5388"/>
                  </a:lnTo>
                  <a:lnTo>
                    <a:pt x="15509" y="5388"/>
                  </a:lnTo>
                  <a:close/>
                  <a:moveTo>
                    <a:pt x="20944" y="16212"/>
                  </a:moveTo>
                  <a:lnTo>
                    <a:pt x="16540" y="16212"/>
                  </a:lnTo>
                  <a:lnTo>
                    <a:pt x="16212" y="16540"/>
                  </a:lnTo>
                  <a:lnTo>
                    <a:pt x="16212" y="17196"/>
                  </a:lnTo>
                  <a:lnTo>
                    <a:pt x="16399" y="17383"/>
                  </a:lnTo>
                  <a:lnTo>
                    <a:pt x="16540" y="17570"/>
                  </a:lnTo>
                  <a:lnTo>
                    <a:pt x="21272" y="17570"/>
                  </a:lnTo>
                  <a:lnTo>
                    <a:pt x="21413" y="17383"/>
                  </a:lnTo>
                  <a:lnTo>
                    <a:pt x="21600" y="17196"/>
                  </a:lnTo>
                  <a:lnTo>
                    <a:pt x="21600" y="16540"/>
                  </a:lnTo>
                  <a:lnTo>
                    <a:pt x="21272" y="16212"/>
                  </a:lnTo>
                  <a:lnTo>
                    <a:pt x="20944" y="16212"/>
                  </a:lnTo>
                  <a:close/>
                  <a:moveTo>
                    <a:pt x="20944" y="8106"/>
                  </a:moveTo>
                  <a:lnTo>
                    <a:pt x="15181" y="8106"/>
                  </a:lnTo>
                  <a:lnTo>
                    <a:pt x="15040" y="8293"/>
                  </a:lnTo>
                  <a:lnTo>
                    <a:pt x="14853" y="8434"/>
                  </a:lnTo>
                  <a:lnTo>
                    <a:pt x="14853" y="9137"/>
                  </a:lnTo>
                  <a:lnTo>
                    <a:pt x="15040" y="9277"/>
                  </a:lnTo>
                  <a:lnTo>
                    <a:pt x="15181" y="9418"/>
                  </a:lnTo>
                  <a:lnTo>
                    <a:pt x="21272" y="9418"/>
                  </a:lnTo>
                  <a:lnTo>
                    <a:pt x="21413" y="9277"/>
                  </a:lnTo>
                  <a:lnTo>
                    <a:pt x="21600" y="9137"/>
                  </a:lnTo>
                  <a:lnTo>
                    <a:pt x="21600" y="8434"/>
                  </a:lnTo>
                  <a:lnTo>
                    <a:pt x="21413" y="8293"/>
                  </a:lnTo>
                  <a:lnTo>
                    <a:pt x="21272" y="8106"/>
                  </a:lnTo>
                  <a:lnTo>
                    <a:pt x="20944" y="8106"/>
                  </a:lnTo>
                  <a:close/>
                  <a:moveTo>
                    <a:pt x="20944" y="12135"/>
                  </a:moveTo>
                  <a:lnTo>
                    <a:pt x="16540" y="12135"/>
                  </a:lnTo>
                  <a:lnTo>
                    <a:pt x="16399" y="12323"/>
                  </a:lnTo>
                  <a:lnTo>
                    <a:pt x="16212" y="12463"/>
                  </a:lnTo>
                  <a:lnTo>
                    <a:pt x="16212" y="13166"/>
                  </a:lnTo>
                  <a:lnTo>
                    <a:pt x="16399" y="13307"/>
                  </a:lnTo>
                  <a:lnTo>
                    <a:pt x="16540" y="13494"/>
                  </a:lnTo>
                  <a:lnTo>
                    <a:pt x="21272" y="13494"/>
                  </a:lnTo>
                  <a:lnTo>
                    <a:pt x="21413" y="13307"/>
                  </a:lnTo>
                  <a:lnTo>
                    <a:pt x="21600" y="13166"/>
                  </a:lnTo>
                  <a:lnTo>
                    <a:pt x="21600" y="12463"/>
                  </a:lnTo>
                  <a:lnTo>
                    <a:pt x="21413" y="12323"/>
                  </a:lnTo>
                  <a:lnTo>
                    <a:pt x="21272" y="12135"/>
                  </a:lnTo>
                  <a:lnTo>
                    <a:pt x="20944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" name="Google Shape;424;p7">
            <a:extLst>
              <a:ext uri="{FF2B5EF4-FFF2-40B4-BE49-F238E27FC236}">
                <a16:creationId xmlns:a16="http://schemas.microsoft.com/office/drawing/2014/main" id="{E329DDCC-EA14-0E4A-AC0C-ABAEFA5C725E}"/>
              </a:ext>
            </a:extLst>
          </p:cNvPr>
          <p:cNvSpPr txBox="1"/>
          <p:nvPr/>
        </p:nvSpPr>
        <p:spPr>
          <a:xfrm>
            <a:off x="522065" y="3334732"/>
            <a:ext cx="2455798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Fornisce al cliente tutti gli strumenti e i processi per effettuare l’inboarding i partecipanti, mantenendo un registro di controllo completo che può essere utilizzato in caso di controversia. </a:t>
            </a:r>
          </a:p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Permette l'uso di tutti i Portafogli d'identità supportati da SSI come pista veloce per l'onBoard del partecipante. </a:t>
            </a:r>
            <a:endParaRPr lang="it-IT" sz="1200">
              <a:solidFill>
                <a:srgbClr val="666666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E3788B-C404-8E4A-8702-17FF6FCCFA2A}"/>
              </a:ext>
            </a:extLst>
          </p:cNvPr>
          <p:cNvGrpSpPr>
            <a:grpSpLocks noChangeAspect="1"/>
          </p:cNvGrpSpPr>
          <p:nvPr/>
        </p:nvGrpSpPr>
        <p:grpSpPr>
          <a:xfrm>
            <a:off x="4216903" y="1630613"/>
            <a:ext cx="5611515" cy="4239480"/>
            <a:chOff x="2757178" y="1092508"/>
            <a:chExt cx="4874899" cy="368296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FA1F2D-7240-7245-B324-77F4E8FA6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8283" y="1100376"/>
              <a:ext cx="2063794" cy="367509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9B18AE-5837-B543-B1D6-068614AA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7178" y="1092508"/>
              <a:ext cx="2063794" cy="3675099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</p:grpSp>
      <p:sp>
        <p:nvSpPr>
          <p:cNvPr id="22" name="Google Shape;190;p1">
            <a:extLst>
              <a:ext uri="{FF2B5EF4-FFF2-40B4-BE49-F238E27FC236}">
                <a16:creationId xmlns:a16="http://schemas.microsoft.com/office/drawing/2014/main" id="{6F03E1B3-26A4-A045-962A-76E834407DB6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786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lang="it-IT"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114067" y="1456677"/>
            <a:ext cx="5133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p62"/>
          <p:cNvSpPr txBox="1"/>
          <p:nvPr/>
        </p:nvSpPr>
        <p:spPr>
          <a:xfrm>
            <a:off x="915363" y="673993"/>
            <a:ext cx="57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it-IT" sz="320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Gaya: an all-in-one solution</a:t>
            </a:r>
            <a:endParaRPr lang="it-IT" sz="3200">
              <a:solidFill>
                <a:srgbClr val="404040"/>
              </a:solidFill>
              <a:latin typeface="+mj-lt"/>
              <a:cs typeface="Poppin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CF9B47-CA9A-C14E-9209-22C3DD28C54E}"/>
              </a:ext>
            </a:extLst>
          </p:cNvPr>
          <p:cNvGrpSpPr/>
          <p:nvPr/>
        </p:nvGrpSpPr>
        <p:grpSpPr>
          <a:xfrm>
            <a:off x="535122" y="1722072"/>
            <a:ext cx="1898821" cy="584735"/>
            <a:chOff x="391548" y="3129559"/>
            <a:chExt cx="1424116" cy="438551"/>
          </a:xfrm>
        </p:grpSpPr>
        <p:sp>
          <p:nvSpPr>
            <p:cNvPr id="378" name="Google Shape;378;p62"/>
            <p:cNvSpPr txBox="1"/>
            <p:nvPr/>
          </p:nvSpPr>
          <p:spPr>
            <a:xfrm>
              <a:off x="689989" y="3129559"/>
              <a:ext cx="112567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ea typeface="Poppins"/>
                  <a:cs typeface="Poppins"/>
                  <a:sym typeface="Poppins"/>
                </a:rPr>
                <a:t>Dossier  Management</a:t>
              </a:r>
              <a:endParaRPr lang="it-IT" sz="1050" b="1">
                <a:latin typeface="+mj-lt"/>
              </a:endParaRPr>
            </a:p>
          </p:txBody>
        </p:sp>
        <p:sp>
          <p:nvSpPr>
            <p:cNvPr id="382" name="Google Shape;382;p62"/>
            <p:cNvSpPr/>
            <p:nvPr/>
          </p:nvSpPr>
          <p:spPr>
            <a:xfrm>
              <a:off x="391548" y="3195967"/>
              <a:ext cx="169331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87" y="12838"/>
                  </a:moveTo>
                  <a:lnTo>
                    <a:pt x="8844" y="12838"/>
                  </a:lnTo>
                  <a:lnTo>
                    <a:pt x="8468" y="13166"/>
                  </a:lnTo>
                  <a:lnTo>
                    <a:pt x="8468" y="13822"/>
                  </a:lnTo>
                  <a:lnTo>
                    <a:pt x="8683" y="13963"/>
                  </a:lnTo>
                  <a:lnTo>
                    <a:pt x="8844" y="14150"/>
                  </a:lnTo>
                  <a:lnTo>
                    <a:pt x="16562" y="14150"/>
                  </a:lnTo>
                  <a:lnTo>
                    <a:pt x="16937" y="13822"/>
                  </a:lnTo>
                  <a:lnTo>
                    <a:pt x="16937" y="13166"/>
                  </a:lnTo>
                  <a:lnTo>
                    <a:pt x="16776" y="12979"/>
                  </a:lnTo>
                  <a:lnTo>
                    <a:pt x="16562" y="12838"/>
                  </a:lnTo>
                  <a:lnTo>
                    <a:pt x="16187" y="12838"/>
                  </a:lnTo>
                  <a:close/>
                  <a:moveTo>
                    <a:pt x="16187" y="9418"/>
                  </a:moveTo>
                  <a:lnTo>
                    <a:pt x="8844" y="9418"/>
                  </a:lnTo>
                  <a:lnTo>
                    <a:pt x="8683" y="9605"/>
                  </a:lnTo>
                  <a:lnTo>
                    <a:pt x="8468" y="9933"/>
                  </a:lnTo>
                  <a:lnTo>
                    <a:pt x="8468" y="10449"/>
                  </a:lnTo>
                  <a:lnTo>
                    <a:pt x="8844" y="10777"/>
                  </a:lnTo>
                  <a:lnTo>
                    <a:pt x="16562" y="10777"/>
                  </a:lnTo>
                  <a:lnTo>
                    <a:pt x="16776" y="10636"/>
                  </a:lnTo>
                  <a:lnTo>
                    <a:pt x="16937" y="10449"/>
                  </a:lnTo>
                  <a:lnTo>
                    <a:pt x="16937" y="9933"/>
                  </a:lnTo>
                  <a:lnTo>
                    <a:pt x="16776" y="9605"/>
                  </a:lnTo>
                  <a:lnTo>
                    <a:pt x="16562" y="9418"/>
                  </a:lnTo>
                  <a:lnTo>
                    <a:pt x="16187" y="9418"/>
                  </a:lnTo>
                  <a:close/>
                  <a:moveTo>
                    <a:pt x="16187" y="0"/>
                  </a:moveTo>
                  <a:lnTo>
                    <a:pt x="6325" y="0"/>
                  </a:lnTo>
                  <a:lnTo>
                    <a:pt x="5789" y="141"/>
                  </a:lnTo>
                  <a:lnTo>
                    <a:pt x="4770" y="797"/>
                  </a:lnTo>
                  <a:lnTo>
                    <a:pt x="4020" y="1640"/>
                  </a:lnTo>
                  <a:lnTo>
                    <a:pt x="3805" y="2155"/>
                  </a:lnTo>
                  <a:lnTo>
                    <a:pt x="3805" y="2671"/>
                  </a:lnTo>
                  <a:lnTo>
                    <a:pt x="2305" y="2671"/>
                  </a:lnTo>
                  <a:lnTo>
                    <a:pt x="1715" y="2858"/>
                  </a:lnTo>
                  <a:lnTo>
                    <a:pt x="911" y="3514"/>
                  </a:lnTo>
                  <a:lnTo>
                    <a:pt x="161" y="4357"/>
                  </a:lnTo>
                  <a:lnTo>
                    <a:pt x="0" y="4873"/>
                  </a:lnTo>
                  <a:lnTo>
                    <a:pt x="0" y="19398"/>
                  </a:lnTo>
                  <a:lnTo>
                    <a:pt x="161" y="19913"/>
                  </a:lnTo>
                  <a:lnTo>
                    <a:pt x="911" y="20757"/>
                  </a:lnTo>
                  <a:lnTo>
                    <a:pt x="1876" y="21413"/>
                  </a:lnTo>
                  <a:lnTo>
                    <a:pt x="2466" y="21600"/>
                  </a:lnTo>
                  <a:lnTo>
                    <a:pt x="15222" y="21600"/>
                  </a:lnTo>
                  <a:lnTo>
                    <a:pt x="15811" y="21413"/>
                  </a:lnTo>
                  <a:lnTo>
                    <a:pt x="16776" y="20757"/>
                  </a:lnTo>
                  <a:lnTo>
                    <a:pt x="17527" y="19913"/>
                  </a:lnTo>
                  <a:lnTo>
                    <a:pt x="17741" y="19398"/>
                  </a:lnTo>
                  <a:lnTo>
                    <a:pt x="17741" y="18882"/>
                  </a:lnTo>
                  <a:lnTo>
                    <a:pt x="19081" y="18882"/>
                  </a:lnTo>
                  <a:lnTo>
                    <a:pt x="19670" y="18695"/>
                  </a:lnTo>
                  <a:lnTo>
                    <a:pt x="20635" y="18039"/>
                  </a:lnTo>
                  <a:lnTo>
                    <a:pt x="21386" y="17196"/>
                  </a:lnTo>
                  <a:lnTo>
                    <a:pt x="21600" y="16680"/>
                  </a:lnTo>
                  <a:lnTo>
                    <a:pt x="21600" y="5388"/>
                  </a:lnTo>
                  <a:lnTo>
                    <a:pt x="16187" y="0"/>
                  </a:lnTo>
                  <a:close/>
                  <a:moveTo>
                    <a:pt x="14632" y="20241"/>
                  </a:moveTo>
                  <a:lnTo>
                    <a:pt x="3055" y="20241"/>
                  </a:lnTo>
                  <a:lnTo>
                    <a:pt x="2466" y="20054"/>
                  </a:lnTo>
                  <a:lnTo>
                    <a:pt x="1876" y="19913"/>
                  </a:lnTo>
                  <a:lnTo>
                    <a:pt x="1715" y="19398"/>
                  </a:lnTo>
                  <a:lnTo>
                    <a:pt x="1501" y="18882"/>
                  </a:lnTo>
                  <a:lnTo>
                    <a:pt x="1501" y="5388"/>
                  </a:lnTo>
                  <a:lnTo>
                    <a:pt x="1715" y="4873"/>
                  </a:lnTo>
                  <a:lnTo>
                    <a:pt x="1876" y="4545"/>
                  </a:lnTo>
                  <a:lnTo>
                    <a:pt x="2466" y="4217"/>
                  </a:lnTo>
                  <a:lnTo>
                    <a:pt x="3055" y="4030"/>
                  </a:lnTo>
                  <a:lnTo>
                    <a:pt x="3805" y="4030"/>
                  </a:lnTo>
                  <a:lnTo>
                    <a:pt x="3805" y="16680"/>
                  </a:lnTo>
                  <a:lnTo>
                    <a:pt x="4020" y="17196"/>
                  </a:lnTo>
                  <a:lnTo>
                    <a:pt x="4770" y="18039"/>
                  </a:lnTo>
                  <a:lnTo>
                    <a:pt x="5789" y="18695"/>
                  </a:lnTo>
                  <a:lnTo>
                    <a:pt x="6325" y="18882"/>
                  </a:lnTo>
                  <a:lnTo>
                    <a:pt x="16187" y="18882"/>
                  </a:lnTo>
                  <a:lnTo>
                    <a:pt x="15972" y="19398"/>
                  </a:lnTo>
                  <a:lnTo>
                    <a:pt x="15811" y="19913"/>
                  </a:lnTo>
                  <a:lnTo>
                    <a:pt x="15222" y="20054"/>
                  </a:lnTo>
                  <a:lnTo>
                    <a:pt x="14632" y="20241"/>
                  </a:lnTo>
                  <a:close/>
                  <a:moveTo>
                    <a:pt x="20046" y="16165"/>
                  </a:moveTo>
                  <a:lnTo>
                    <a:pt x="19885" y="16680"/>
                  </a:lnTo>
                  <a:lnTo>
                    <a:pt x="19670" y="17196"/>
                  </a:lnTo>
                  <a:lnTo>
                    <a:pt x="19081" y="17383"/>
                  </a:lnTo>
                  <a:lnTo>
                    <a:pt x="18491" y="17524"/>
                  </a:lnTo>
                  <a:lnTo>
                    <a:pt x="6914" y="17524"/>
                  </a:lnTo>
                  <a:lnTo>
                    <a:pt x="6325" y="17383"/>
                  </a:lnTo>
                  <a:lnTo>
                    <a:pt x="5789" y="17196"/>
                  </a:lnTo>
                  <a:lnTo>
                    <a:pt x="5360" y="16165"/>
                  </a:lnTo>
                  <a:lnTo>
                    <a:pt x="5360" y="2671"/>
                  </a:lnTo>
                  <a:lnTo>
                    <a:pt x="5789" y="1640"/>
                  </a:lnTo>
                  <a:lnTo>
                    <a:pt x="6325" y="1499"/>
                  </a:lnTo>
                  <a:lnTo>
                    <a:pt x="6914" y="1359"/>
                  </a:lnTo>
                  <a:lnTo>
                    <a:pt x="14632" y="1359"/>
                  </a:lnTo>
                  <a:lnTo>
                    <a:pt x="14632" y="4545"/>
                  </a:lnTo>
                  <a:lnTo>
                    <a:pt x="14847" y="5060"/>
                  </a:lnTo>
                  <a:lnTo>
                    <a:pt x="15597" y="5904"/>
                  </a:lnTo>
                  <a:lnTo>
                    <a:pt x="16562" y="6560"/>
                  </a:lnTo>
                  <a:lnTo>
                    <a:pt x="17151" y="6747"/>
                  </a:lnTo>
                  <a:lnTo>
                    <a:pt x="20046" y="6747"/>
                  </a:lnTo>
                  <a:lnTo>
                    <a:pt x="20046" y="16165"/>
                  </a:lnTo>
                  <a:close/>
                  <a:moveTo>
                    <a:pt x="17741" y="5388"/>
                  </a:moveTo>
                  <a:lnTo>
                    <a:pt x="17366" y="5388"/>
                  </a:lnTo>
                  <a:lnTo>
                    <a:pt x="16562" y="4685"/>
                  </a:lnTo>
                  <a:lnTo>
                    <a:pt x="16401" y="4030"/>
                  </a:lnTo>
                  <a:lnTo>
                    <a:pt x="16187" y="3374"/>
                  </a:lnTo>
                  <a:lnTo>
                    <a:pt x="16187" y="1359"/>
                  </a:lnTo>
                  <a:lnTo>
                    <a:pt x="20046" y="5388"/>
                  </a:lnTo>
                  <a:lnTo>
                    <a:pt x="17741" y="538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B16A69-62B6-D048-B03D-6A13B562730D}"/>
              </a:ext>
            </a:extLst>
          </p:cNvPr>
          <p:cNvGrpSpPr/>
          <p:nvPr/>
        </p:nvGrpSpPr>
        <p:grpSpPr>
          <a:xfrm>
            <a:off x="522065" y="2415778"/>
            <a:ext cx="2149318" cy="584735"/>
            <a:chOff x="391548" y="1788737"/>
            <a:chExt cx="1611989" cy="438551"/>
          </a:xfrm>
        </p:grpSpPr>
        <p:sp>
          <p:nvSpPr>
            <p:cNvPr id="12" name="Google Shape;376;p62">
              <a:extLst>
                <a:ext uri="{FF2B5EF4-FFF2-40B4-BE49-F238E27FC236}">
                  <a16:creationId xmlns:a16="http://schemas.microsoft.com/office/drawing/2014/main" id="{D6FE5618-C251-B544-AD36-5AB5CE0799BC}"/>
                </a:ext>
              </a:extLst>
            </p:cNvPr>
            <p:cNvSpPr txBox="1"/>
            <p:nvPr/>
          </p:nvSpPr>
          <p:spPr>
            <a:xfrm>
              <a:off x="689988" y="1788737"/>
              <a:ext cx="1313549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On-Boarding &amp; User recognition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13" name="Google Shape;379;p62">
              <a:extLst>
                <a:ext uri="{FF2B5EF4-FFF2-40B4-BE49-F238E27FC236}">
                  <a16:creationId xmlns:a16="http://schemas.microsoft.com/office/drawing/2014/main" id="{7B7BED9B-BCEF-9949-B3F1-4A326AB9CBE7}"/>
                </a:ext>
              </a:extLst>
            </p:cNvPr>
            <p:cNvSpPr/>
            <p:nvPr/>
          </p:nvSpPr>
          <p:spPr>
            <a:xfrm>
              <a:off x="391548" y="1856512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35" y="10964"/>
                  </a:moveTo>
                  <a:lnTo>
                    <a:pt x="12651" y="10121"/>
                  </a:lnTo>
                  <a:lnTo>
                    <a:pt x="13166" y="9137"/>
                  </a:lnTo>
                  <a:lnTo>
                    <a:pt x="13354" y="7918"/>
                  </a:lnTo>
                  <a:lnTo>
                    <a:pt x="13494" y="6747"/>
                  </a:lnTo>
                  <a:lnTo>
                    <a:pt x="13354" y="5388"/>
                  </a:lnTo>
                  <a:lnTo>
                    <a:pt x="12979" y="4030"/>
                  </a:lnTo>
                  <a:lnTo>
                    <a:pt x="12510" y="3046"/>
                  </a:lnTo>
                  <a:lnTo>
                    <a:pt x="11667" y="2015"/>
                  </a:lnTo>
                  <a:lnTo>
                    <a:pt x="10777" y="1171"/>
                  </a:lnTo>
                  <a:lnTo>
                    <a:pt x="9793" y="515"/>
                  </a:lnTo>
                  <a:lnTo>
                    <a:pt x="8621" y="141"/>
                  </a:lnTo>
                  <a:lnTo>
                    <a:pt x="7403" y="0"/>
                  </a:lnTo>
                  <a:lnTo>
                    <a:pt x="6232" y="141"/>
                  </a:lnTo>
                  <a:lnTo>
                    <a:pt x="5060" y="515"/>
                  </a:lnTo>
                  <a:lnTo>
                    <a:pt x="4076" y="1171"/>
                  </a:lnTo>
                  <a:lnTo>
                    <a:pt x="3186" y="2015"/>
                  </a:lnTo>
                  <a:lnTo>
                    <a:pt x="2343" y="3046"/>
                  </a:lnTo>
                  <a:lnTo>
                    <a:pt x="1874" y="4030"/>
                  </a:lnTo>
                  <a:lnTo>
                    <a:pt x="1499" y="5388"/>
                  </a:lnTo>
                  <a:lnTo>
                    <a:pt x="1359" y="6747"/>
                  </a:lnTo>
                  <a:lnTo>
                    <a:pt x="1499" y="7918"/>
                  </a:lnTo>
                  <a:lnTo>
                    <a:pt x="1687" y="9137"/>
                  </a:lnTo>
                  <a:lnTo>
                    <a:pt x="2202" y="10121"/>
                  </a:lnTo>
                  <a:lnTo>
                    <a:pt x="2718" y="10964"/>
                  </a:lnTo>
                  <a:lnTo>
                    <a:pt x="1687" y="11620"/>
                  </a:lnTo>
                  <a:lnTo>
                    <a:pt x="843" y="12463"/>
                  </a:lnTo>
                  <a:lnTo>
                    <a:pt x="187" y="13494"/>
                  </a:lnTo>
                  <a:lnTo>
                    <a:pt x="0" y="14150"/>
                  </a:lnTo>
                  <a:lnTo>
                    <a:pt x="0" y="18414"/>
                  </a:lnTo>
                  <a:lnTo>
                    <a:pt x="656" y="19726"/>
                  </a:lnTo>
                  <a:lnTo>
                    <a:pt x="1171" y="20429"/>
                  </a:lnTo>
                  <a:lnTo>
                    <a:pt x="1874" y="20944"/>
                  </a:lnTo>
                  <a:lnTo>
                    <a:pt x="3186" y="21600"/>
                  </a:lnTo>
                  <a:lnTo>
                    <a:pt x="11667" y="21600"/>
                  </a:lnTo>
                  <a:lnTo>
                    <a:pt x="12979" y="20944"/>
                  </a:lnTo>
                  <a:lnTo>
                    <a:pt x="13682" y="20429"/>
                  </a:lnTo>
                  <a:lnTo>
                    <a:pt x="14197" y="19726"/>
                  </a:lnTo>
                  <a:lnTo>
                    <a:pt x="14853" y="18414"/>
                  </a:lnTo>
                  <a:lnTo>
                    <a:pt x="14853" y="14150"/>
                  </a:lnTo>
                  <a:lnTo>
                    <a:pt x="14666" y="13494"/>
                  </a:lnTo>
                  <a:lnTo>
                    <a:pt x="14010" y="12463"/>
                  </a:lnTo>
                  <a:lnTo>
                    <a:pt x="13166" y="11620"/>
                  </a:lnTo>
                  <a:lnTo>
                    <a:pt x="12135" y="10964"/>
                  </a:lnTo>
                  <a:close/>
                  <a:moveTo>
                    <a:pt x="2718" y="6747"/>
                  </a:moveTo>
                  <a:lnTo>
                    <a:pt x="2858" y="5716"/>
                  </a:lnTo>
                  <a:lnTo>
                    <a:pt x="3046" y="4732"/>
                  </a:lnTo>
                  <a:lnTo>
                    <a:pt x="3561" y="3702"/>
                  </a:lnTo>
                  <a:lnTo>
                    <a:pt x="4076" y="2858"/>
                  </a:lnTo>
                  <a:lnTo>
                    <a:pt x="4732" y="2202"/>
                  </a:lnTo>
                  <a:lnTo>
                    <a:pt x="5576" y="1827"/>
                  </a:lnTo>
                  <a:lnTo>
                    <a:pt x="6419" y="1499"/>
                  </a:lnTo>
                  <a:lnTo>
                    <a:pt x="7403" y="1359"/>
                  </a:lnTo>
                  <a:lnTo>
                    <a:pt x="8434" y="1499"/>
                  </a:lnTo>
                  <a:lnTo>
                    <a:pt x="9277" y="1827"/>
                  </a:lnTo>
                  <a:lnTo>
                    <a:pt x="10121" y="2202"/>
                  </a:lnTo>
                  <a:lnTo>
                    <a:pt x="10777" y="2858"/>
                  </a:lnTo>
                  <a:lnTo>
                    <a:pt x="11292" y="3702"/>
                  </a:lnTo>
                  <a:lnTo>
                    <a:pt x="11807" y="4732"/>
                  </a:lnTo>
                  <a:lnTo>
                    <a:pt x="11995" y="5716"/>
                  </a:lnTo>
                  <a:lnTo>
                    <a:pt x="12135" y="6747"/>
                  </a:lnTo>
                  <a:lnTo>
                    <a:pt x="11995" y="7778"/>
                  </a:lnTo>
                  <a:lnTo>
                    <a:pt x="11807" y="8762"/>
                  </a:lnTo>
                  <a:lnTo>
                    <a:pt x="11292" y="9793"/>
                  </a:lnTo>
                  <a:lnTo>
                    <a:pt x="10777" y="10636"/>
                  </a:lnTo>
                  <a:lnTo>
                    <a:pt x="10121" y="11292"/>
                  </a:lnTo>
                  <a:lnTo>
                    <a:pt x="9277" y="11620"/>
                  </a:lnTo>
                  <a:lnTo>
                    <a:pt x="8434" y="11995"/>
                  </a:lnTo>
                  <a:lnTo>
                    <a:pt x="7403" y="12135"/>
                  </a:lnTo>
                  <a:lnTo>
                    <a:pt x="6419" y="11995"/>
                  </a:lnTo>
                  <a:lnTo>
                    <a:pt x="5576" y="11620"/>
                  </a:lnTo>
                  <a:lnTo>
                    <a:pt x="4732" y="11292"/>
                  </a:lnTo>
                  <a:lnTo>
                    <a:pt x="4076" y="10636"/>
                  </a:lnTo>
                  <a:lnTo>
                    <a:pt x="3561" y="9793"/>
                  </a:lnTo>
                  <a:lnTo>
                    <a:pt x="3046" y="8762"/>
                  </a:lnTo>
                  <a:lnTo>
                    <a:pt x="2858" y="7778"/>
                  </a:lnTo>
                  <a:lnTo>
                    <a:pt x="2718" y="6747"/>
                  </a:lnTo>
                  <a:close/>
                  <a:moveTo>
                    <a:pt x="13494" y="17196"/>
                  </a:moveTo>
                  <a:lnTo>
                    <a:pt x="13494" y="17898"/>
                  </a:lnTo>
                  <a:lnTo>
                    <a:pt x="13166" y="18414"/>
                  </a:lnTo>
                  <a:lnTo>
                    <a:pt x="12979" y="18882"/>
                  </a:lnTo>
                  <a:lnTo>
                    <a:pt x="12510" y="19398"/>
                  </a:lnTo>
                  <a:lnTo>
                    <a:pt x="11995" y="19726"/>
                  </a:lnTo>
                  <a:lnTo>
                    <a:pt x="11479" y="20101"/>
                  </a:lnTo>
                  <a:lnTo>
                    <a:pt x="10777" y="20241"/>
                  </a:lnTo>
                  <a:lnTo>
                    <a:pt x="4076" y="20241"/>
                  </a:lnTo>
                  <a:lnTo>
                    <a:pt x="3374" y="20101"/>
                  </a:lnTo>
                  <a:lnTo>
                    <a:pt x="2858" y="19726"/>
                  </a:lnTo>
                  <a:lnTo>
                    <a:pt x="2343" y="19398"/>
                  </a:lnTo>
                  <a:lnTo>
                    <a:pt x="1874" y="18882"/>
                  </a:lnTo>
                  <a:lnTo>
                    <a:pt x="1687" y="18414"/>
                  </a:lnTo>
                  <a:lnTo>
                    <a:pt x="1359" y="17898"/>
                  </a:lnTo>
                  <a:lnTo>
                    <a:pt x="1359" y="15181"/>
                  </a:lnTo>
                  <a:lnTo>
                    <a:pt x="1499" y="14150"/>
                  </a:lnTo>
                  <a:lnTo>
                    <a:pt x="2015" y="13307"/>
                  </a:lnTo>
                  <a:lnTo>
                    <a:pt x="2858" y="12651"/>
                  </a:lnTo>
                  <a:lnTo>
                    <a:pt x="3889" y="12323"/>
                  </a:lnTo>
                  <a:lnTo>
                    <a:pt x="4732" y="12838"/>
                  </a:lnTo>
                  <a:lnTo>
                    <a:pt x="5576" y="13166"/>
                  </a:lnTo>
                  <a:lnTo>
                    <a:pt x="6419" y="13307"/>
                  </a:lnTo>
                  <a:lnTo>
                    <a:pt x="7403" y="13494"/>
                  </a:lnTo>
                  <a:lnTo>
                    <a:pt x="8434" y="13307"/>
                  </a:lnTo>
                  <a:lnTo>
                    <a:pt x="9277" y="13166"/>
                  </a:lnTo>
                  <a:lnTo>
                    <a:pt x="10121" y="12838"/>
                  </a:lnTo>
                  <a:lnTo>
                    <a:pt x="10964" y="12323"/>
                  </a:lnTo>
                  <a:lnTo>
                    <a:pt x="11995" y="12651"/>
                  </a:lnTo>
                  <a:lnTo>
                    <a:pt x="12838" y="13307"/>
                  </a:lnTo>
                  <a:lnTo>
                    <a:pt x="13354" y="14150"/>
                  </a:lnTo>
                  <a:lnTo>
                    <a:pt x="13494" y="15181"/>
                  </a:lnTo>
                  <a:lnTo>
                    <a:pt x="13494" y="17196"/>
                  </a:lnTo>
                  <a:close/>
                  <a:moveTo>
                    <a:pt x="15509" y="5388"/>
                  </a:moveTo>
                  <a:lnTo>
                    <a:pt x="21272" y="5388"/>
                  </a:lnTo>
                  <a:lnTo>
                    <a:pt x="21600" y="5060"/>
                  </a:lnTo>
                  <a:lnTo>
                    <a:pt x="21600" y="4404"/>
                  </a:lnTo>
                  <a:lnTo>
                    <a:pt x="21413" y="4217"/>
                  </a:lnTo>
                  <a:lnTo>
                    <a:pt x="21272" y="4030"/>
                  </a:lnTo>
                  <a:lnTo>
                    <a:pt x="15181" y="4030"/>
                  </a:lnTo>
                  <a:lnTo>
                    <a:pt x="15040" y="4217"/>
                  </a:lnTo>
                  <a:lnTo>
                    <a:pt x="14853" y="4404"/>
                  </a:lnTo>
                  <a:lnTo>
                    <a:pt x="14853" y="5060"/>
                  </a:lnTo>
                  <a:lnTo>
                    <a:pt x="15181" y="5388"/>
                  </a:lnTo>
                  <a:lnTo>
                    <a:pt x="15509" y="5388"/>
                  </a:lnTo>
                  <a:close/>
                  <a:moveTo>
                    <a:pt x="20944" y="16212"/>
                  </a:moveTo>
                  <a:lnTo>
                    <a:pt x="16540" y="16212"/>
                  </a:lnTo>
                  <a:lnTo>
                    <a:pt x="16212" y="16540"/>
                  </a:lnTo>
                  <a:lnTo>
                    <a:pt x="16212" y="17196"/>
                  </a:lnTo>
                  <a:lnTo>
                    <a:pt x="16399" y="17383"/>
                  </a:lnTo>
                  <a:lnTo>
                    <a:pt x="16540" y="17570"/>
                  </a:lnTo>
                  <a:lnTo>
                    <a:pt x="21272" y="17570"/>
                  </a:lnTo>
                  <a:lnTo>
                    <a:pt x="21413" y="17383"/>
                  </a:lnTo>
                  <a:lnTo>
                    <a:pt x="21600" y="17196"/>
                  </a:lnTo>
                  <a:lnTo>
                    <a:pt x="21600" y="16540"/>
                  </a:lnTo>
                  <a:lnTo>
                    <a:pt x="21272" y="16212"/>
                  </a:lnTo>
                  <a:lnTo>
                    <a:pt x="20944" y="16212"/>
                  </a:lnTo>
                  <a:close/>
                  <a:moveTo>
                    <a:pt x="20944" y="8106"/>
                  </a:moveTo>
                  <a:lnTo>
                    <a:pt x="15181" y="8106"/>
                  </a:lnTo>
                  <a:lnTo>
                    <a:pt x="15040" y="8293"/>
                  </a:lnTo>
                  <a:lnTo>
                    <a:pt x="14853" y="8434"/>
                  </a:lnTo>
                  <a:lnTo>
                    <a:pt x="14853" y="9137"/>
                  </a:lnTo>
                  <a:lnTo>
                    <a:pt x="15040" y="9277"/>
                  </a:lnTo>
                  <a:lnTo>
                    <a:pt x="15181" y="9418"/>
                  </a:lnTo>
                  <a:lnTo>
                    <a:pt x="21272" y="9418"/>
                  </a:lnTo>
                  <a:lnTo>
                    <a:pt x="21413" y="9277"/>
                  </a:lnTo>
                  <a:lnTo>
                    <a:pt x="21600" y="9137"/>
                  </a:lnTo>
                  <a:lnTo>
                    <a:pt x="21600" y="8434"/>
                  </a:lnTo>
                  <a:lnTo>
                    <a:pt x="21413" y="8293"/>
                  </a:lnTo>
                  <a:lnTo>
                    <a:pt x="21272" y="8106"/>
                  </a:lnTo>
                  <a:lnTo>
                    <a:pt x="20944" y="8106"/>
                  </a:lnTo>
                  <a:close/>
                  <a:moveTo>
                    <a:pt x="20944" y="12135"/>
                  </a:moveTo>
                  <a:lnTo>
                    <a:pt x="16540" y="12135"/>
                  </a:lnTo>
                  <a:lnTo>
                    <a:pt x="16399" y="12323"/>
                  </a:lnTo>
                  <a:lnTo>
                    <a:pt x="16212" y="12463"/>
                  </a:lnTo>
                  <a:lnTo>
                    <a:pt x="16212" y="13166"/>
                  </a:lnTo>
                  <a:lnTo>
                    <a:pt x="16399" y="13307"/>
                  </a:lnTo>
                  <a:lnTo>
                    <a:pt x="16540" y="13494"/>
                  </a:lnTo>
                  <a:lnTo>
                    <a:pt x="21272" y="13494"/>
                  </a:lnTo>
                  <a:lnTo>
                    <a:pt x="21413" y="13307"/>
                  </a:lnTo>
                  <a:lnTo>
                    <a:pt x="21600" y="13166"/>
                  </a:lnTo>
                  <a:lnTo>
                    <a:pt x="21600" y="12463"/>
                  </a:lnTo>
                  <a:lnTo>
                    <a:pt x="21413" y="12323"/>
                  </a:lnTo>
                  <a:lnTo>
                    <a:pt x="21272" y="12135"/>
                  </a:lnTo>
                  <a:lnTo>
                    <a:pt x="20944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BDF6AD7D-6A44-5F4E-80A6-21EEAF0F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36" y="1456677"/>
            <a:ext cx="7615218" cy="48745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509C2B2-991B-854B-8B18-DAD67E0B3AAF}"/>
              </a:ext>
            </a:extLst>
          </p:cNvPr>
          <p:cNvGrpSpPr/>
          <p:nvPr/>
        </p:nvGrpSpPr>
        <p:grpSpPr>
          <a:xfrm>
            <a:off x="507362" y="3097463"/>
            <a:ext cx="2375365" cy="830957"/>
            <a:chOff x="355452" y="1004583"/>
            <a:chExt cx="1781524" cy="623217"/>
          </a:xfrm>
        </p:grpSpPr>
        <p:sp>
          <p:nvSpPr>
            <p:cNvPr id="18" name="Google Shape;375;p62">
              <a:extLst>
                <a:ext uri="{FF2B5EF4-FFF2-40B4-BE49-F238E27FC236}">
                  <a16:creationId xmlns:a16="http://schemas.microsoft.com/office/drawing/2014/main" id="{8ECAFDBE-40D1-2342-8270-5225816332D2}"/>
                </a:ext>
              </a:extLst>
            </p:cNvPr>
            <p:cNvSpPr txBox="1"/>
            <p:nvPr/>
          </p:nvSpPr>
          <p:spPr>
            <a:xfrm>
              <a:off x="689988" y="1004583"/>
              <a:ext cx="1446988" cy="62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>
                <a:buClr>
                  <a:srgbClr val="404040"/>
                </a:buClr>
                <a:buSzPts val="1800"/>
              </a:pPr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Built-in Video Conf and collaboration tools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20" name="Google Shape;381;p62">
              <a:extLst>
                <a:ext uri="{FF2B5EF4-FFF2-40B4-BE49-F238E27FC236}">
                  <a16:creationId xmlns:a16="http://schemas.microsoft.com/office/drawing/2014/main" id="{59AEA2ED-3DD2-7D41-B855-2BB45C8E42C1}"/>
                </a:ext>
              </a:extLst>
            </p:cNvPr>
            <p:cNvSpPr/>
            <p:nvPr/>
          </p:nvSpPr>
          <p:spPr>
            <a:xfrm>
              <a:off x="355452" y="1085273"/>
              <a:ext cx="187758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97" y="0"/>
                  </a:moveTo>
                  <a:lnTo>
                    <a:pt x="2271" y="0"/>
                  </a:lnTo>
                  <a:lnTo>
                    <a:pt x="1740" y="187"/>
                  </a:lnTo>
                  <a:lnTo>
                    <a:pt x="870" y="843"/>
                  </a:lnTo>
                  <a:lnTo>
                    <a:pt x="193" y="1687"/>
                  </a:lnTo>
                  <a:lnTo>
                    <a:pt x="0" y="2202"/>
                  </a:lnTo>
                  <a:lnTo>
                    <a:pt x="0" y="15321"/>
                  </a:lnTo>
                  <a:lnTo>
                    <a:pt x="193" y="15884"/>
                  </a:lnTo>
                  <a:lnTo>
                    <a:pt x="870" y="16680"/>
                  </a:lnTo>
                  <a:lnTo>
                    <a:pt x="1740" y="17383"/>
                  </a:lnTo>
                  <a:lnTo>
                    <a:pt x="2271" y="17524"/>
                  </a:lnTo>
                  <a:lnTo>
                    <a:pt x="8360" y="17524"/>
                  </a:lnTo>
                  <a:lnTo>
                    <a:pt x="8360" y="20241"/>
                  </a:lnTo>
                  <a:lnTo>
                    <a:pt x="6620" y="20241"/>
                  </a:lnTo>
                  <a:lnTo>
                    <a:pt x="6282" y="20569"/>
                  </a:lnTo>
                  <a:lnTo>
                    <a:pt x="6282" y="21272"/>
                  </a:lnTo>
                  <a:lnTo>
                    <a:pt x="6620" y="21600"/>
                  </a:lnTo>
                  <a:lnTo>
                    <a:pt x="15656" y="21600"/>
                  </a:lnTo>
                  <a:lnTo>
                    <a:pt x="15995" y="21272"/>
                  </a:lnTo>
                  <a:lnTo>
                    <a:pt x="15995" y="20569"/>
                  </a:lnTo>
                  <a:lnTo>
                    <a:pt x="15656" y="20241"/>
                  </a:lnTo>
                  <a:lnTo>
                    <a:pt x="13917" y="20241"/>
                  </a:lnTo>
                  <a:lnTo>
                    <a:pt x="13917" y="17524"/>
                  </a:lnTo>
                  <a:lnTo>
                    <a:pt x="19329" y="17524"/>
                  </a:lnTo>
                  <a:lnTo>
                    <a:pt x="19860" y="17383"/>
                  </a:lnTo>
                  <a:lnTo>
                    <a:pt x="20730" y="16680"/>
                  </a:lnTo>
                  <a:lnTo>
                    <a:pt x="21407" y="15884"/>
                  </a:lnTo>
                  <a:lnTo>
                    <a:pt x="21600" y="15321"/>
                  </a:lnTo>
                  <a:lnTo>
                    <a:pt x="21600" y="2202"/>
                  </a:lnTo>
                  <a:lnTo>
                    <a:pt x="21407" y="1687"/>
                  </a:lnTo>
                  <a:lnTo>
                    <a:pt x="20730" y="843"/>
                  </a:lnTo>
                  <a:lnTo>
                    <a:pt x="19860" y="187"/>
                  </a:lnTo>
                  <a:lnTo>
                    <a:pt x="19329" y="0"/>
                  </a:lnTo>
                  <a:lnTo>
                    <a:pt x="18797" y="0"/>
                  </a:lnTo>
                  <a:close/>
                  <a:moveTo>
                    <a:pt x="12515" y="20241"/>
                  </a:moveTo>
                  <a:lnTo>
                    <a:pt x="9761" y="20241"/>
                  </a:lnTo>
                  <a:lnTo>
                    <a:pt x="9761" y="17524"/>
                  </a:lnTo>
                  <a:lnTo>
                    <a:pt x="12515" y="17524"/>
                  </a:lnTo>
                  <a:lnTo>
                    <a:pt x="12515" y="20241"/>
                  </a:lnTo>
                  <a:close/>
                  <a:moveTo>
                    <a:pt x="20199" y="14853"/>
                  </a:moveTo>
                  <a:lnTo>
                    <a:pt x="20005" y="15321"/>
                  </a:lnTo>
                  <a:lnTo>
                    <a:pt x="19860" y="15884"/>
                  </a:lnTo>
                  <a:lnTo>
                    <a:pt x="19329" y="16024"/>
                  </a:lnTo>
                  <a:lnTo>
                    <a:pt x="18797" y="16212"/>
                  </a:lnTo>
                  <a:lnTo>
                    <a:pt x="2754" y="16212"/>
                  </a:lnTo>
                  <a:lnTo>
                    <a:pt x="2271" y="16024"/>
                  </a:lnTo>
                  <a:lnTo>
                    <a:pt x="1740" y="15884"/>
                  </a:lnTo>
                  <a:lnTo>
                    <a:pt x="1595" y="15321"/>
                  </a:lnTo>
                  <a:lnTo>
                    <a:pt x="1401" y="14853"/>
                  </a:lnTo>
                  <a:lnTo>
                    <a:pt x="1401" y="13494"/>
                  </a:lnTo>
                  <a:lnTo>
                    <a:pt x="20199" y="13494"/>
                  </a:lnTo>
                  <a:lnTo>
                    <a:pt x="20199" y="14853"/>
                  </a:lnTo>
                  <a:close/>
                  <a:moveTo>
                    <a:pt x="20199" y="12135"/>
                  </a:moveTo>
                  <a:lnTo>
                    <a:pt x="1401" y="12135"/>
                  </a:lnTo>
                  <a:lnTo>
                    <a:pt x="1401" y="2718"/>
                  </a:lnTo>
                  <a:lnTo>
                    <a:pt x="1595" y="2202"/>
                  </a:lnTo>
                  <a:lnTo>
                    <a:pt x="1740" y="1687"/>
                  </a:lnTo>
                  <a:lnTo>
                    <a:pt x="2271" y="1499"/>
                  </a:lnTo>
                  <a:lnTo>
                    <a:pt x="2754" y="1359"/>
                  </a:lnTo>
                  <a:lnTo>
                    <a:pt x="18797" y="1359"/>
                  </a:lnTo>
                  <a:lnTo>
                    <a:pt x="19329" y="1499"/>
                  </a:lnTo>
                  <a:lnTo>
                    <a:pt x="19860" y="1687"/>
                  </a:lnTo>
                  <a:lnTo>
                    <a:pt x="20005" y="2202"/>
                  </a:lnTo>
                  <a:lnTo>
                    <a:pt x="20199" y="2718"/>
                  </a:lnTo>
                  <a:lnTo>
                    <a:pt x="20199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" name="Google Shape;424;p7">
            <a:extLst>
              <a:ext uri="{FF2B5EF4-FFF2-40B4-BE49-F238E27FC236}">
                <a16:creationId xmlns:a16="http://schemas.microsoft.com/office/drawing/2014/main" id="{79FE72AD-2D6E-4742-898F-41EA29569223}"/>
              </a:ext>
            </a:extLst>
          </p:cNvPr>
          <p:cNvSpPr txBox="1"/>
          <p:nvPr/>
        </p:nvSpPr>
        <p:spPr>
          <a:xfrm>
            <a:off x="323286" y="3928420"/>
            <a:ext cx="2510723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Fornisce un sistema di videoconferenza integrato, protetto con il protocollo OpenID Connect, memorizzando i flussi video su data center privati e certificati iso27001 su server bare metal gestiti da personale autorizzato da Gaya. Il cliente Gaya può interagire in modo sicuro e rispettoso della privacy in tempo reale con le sue controparti utilizzando una funzione di condivisione e modifica dei documenti.</a:t>
            </a:r>
            <a:endParaRPr lang="it-IT" sz="1200">
              <a:solidFill>
                <a:srgbClr val="666666"/>
              </a:solidFill>
              <a:latin typeface="+mj-lt"/>
            </a:endParaRPr>
          </a:p>
        </p:txBody>
      </p:sp>
      <p:sp>
        <p:nvSpPr>
          <p:cNvPr id="24" name="Google Shape;190;p1">
            <a:extLst>
              <a:ext uri="{FF2B5EF4-FFF2-40B4-BE49-F238E27FC236}">
                <a16:creationId xmlns:a16="http://schemas.microsoft.com/office/drawing/2014/main" id="{1794E9D6-7BD2-414F-A8C9-7F5AB04D42FE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596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lang="it-IT"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114067" y="1456677"/>
            <a:ext cx="5133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p62"/>
          <p:cNvSpPr txBox="1"/>
          <p:nvPr/>
        </p:nvSpPr>
        <p:spPr>
          <a:xfrm>
            <a:off x="915363" y="673993"/>
            <a:ext cx="57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it-IT" sz="320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Gaya: an all-in-one solution</a:t>
            </a:r>
            <a:endParaRPr lang="it-IT" sz="3200">
              <a:solidFill>
                <a:srgbClr val="404040"/>
              </a:solidFill>
              <a:latin typeface="+mj-lt"/>
              <a:cs typeface="Poppi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A344F9-BC46-4842-9B7F-621E721E4B80}"/>
              </a:ext>
            </a:extLst>
          </p:cNvPr>
          <p:cNvGrpSpPr/>
          <p:nvPr/>
        </p:nvGrpSpPr>
        <p:grpSpPr>
          <a:xfrm>
            <a:off x="535122" y="3953175"/>
            <a:ext cx="2067421" cy="584735"/>
            <a:chOff x="391548" y="2311210"/>
            <a:chExt cx="1550566" cy="438551"/>
          </a:xfrm>
        </p:grpSpPr>
        <p:sp>
          <p:nvSpPr>
            <p:cNvPr id="377" name="Google Shape;377;p62"/>
            <p:cNvSpPr txBox="1"/>
            <p:nvPr/>
          </p:nvSpPr>
          <p:spPr>
            <a:xfrm>
              <a:off x="689989" y="2311210"/>
              <a:ext cx="125212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eSignature with  full legal value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380" name="Google Shape;380;p62"/>
            <p:cNvSpPr/>
            <p:nvPr/>
          </p:nvSpPr>
          <p:spPr>
            <a:xfrm>
              <a:off x="391548" y="2381217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1" y="8106"/>
                  </a:moveTo>
                  <a:lnTo>
                    <a:pt x="20241" y="18882"/>
                  </a:lnTo>
                  <a:lnTo>
                    <a:pt x="20054" y="19398"/>
                  </a:lnTo>
                  <a:lnTo>
                    <a:pt x="19726" y="19913"/>
                  </a:lnTo>
                  <a:lnTo>
                    <a:pt x="19210" y="20054"/>
                  </a:lnTo>
                  <a:lnTo>
                    <a:pt x="18695" y="20241"/>
                  </a:lnTo>
                  <a:lnTo>
                    <a:pt x="2671" y="20241"/>
                  </a:lnTo>
                  <a:lnTo>
                    <a:pt x="2202" y="20054"/>
                  </a:lnTo>
                  <a:lnTo>
                    <a:pt x="1687" y="19913"/>
                  </a:lnTo>
                  <a:lnTo>
                    <a:pt x="1499" y="19398"/>
                  </a:lnTo>
                  <a:lnTo>
                    <a:pt x="1359" y="18882"/>
                  </a:lnTo>
                  <a:lnTo>
                    <a:pt x="1359" y="2858"/>
                  </a:lnTo>
                  <a:lnTo>
                    <a:pt x="1499" y="2155"/>
                  </a:lnTo>
                  <a:lnTo>
                    <a:pt x="1687" y="1827"/>
                  </a:lnTo>
                  <a:lnTo>
                    <a:pt x="2202" y="1499"/>
                  </a:lnTo>
                  <a:lnTo>
                    <a:pt x="2671" y="1359"/>
                  </a:lnTo>
                  <a:lnTo>
                    <a:pt x="13494" y="1359"/>
                  </a:lnTo>
                  <a:lnTo>
                    <a:pt x="13494" y="0"/>
                  </a:lnTo>
                  <a:lnTo>
                    <a:pt x="2202" y="0"/>
                  </a:lnTo>
                  <a:lnTo>
                    <a:pt x="1687" y="141"/>
                  </a:lnTo>
                  <a:lnTo>
                    <a:pt x="1171" y="515"/>
                  </a:lnTo>
                  <a:lnTo>
                    <a:pt x="843" y="797"/>
                  </a:lnTo>
                  <a:lnTo>
                    <a:pt x="141" y="1640"/>
                  </a:lnTo>
                  <a:lnTo>
                    <a:pt x="0" y="2155"/>
                  </a:lnTo>
                  <a:lnTo>
                    <a:pt x="0" y="19398"/>
                  </a:lnTo>
                  <a:lnTo>
                    <a:pt x="141" y="19913"/>
                  </a:lnTo>
                  <a:lnTo>
                    <a:pt x="843" y="20757"/>
                  </a:lnTo>
                  <a:lnTo>
                    <a:pt x="1687" y="21413"/>
                  </a:lnTo>
                  <a:lnTo>
                    <a:pt x="2202" y="21600"/>
                  </a:lnTo>
                  <a:lnTo>
                    <a:pt x="19398" y="21600"/>
                  </a:lnTo>
                  <a:lnTo>
                    <a:pt x="19913" y="21413"/>
                  </a:lnTo>
                  <a:lnTo>
                    <a:pt x="20757" y="20757"/>
                  </a:lnTo>
                  <a:lnTo>
                    <a:pt x="21085" y="20429"/>
                  </a:lnTo>
                  <a:lnTo>
                    <a:pt x="21413" y="19913"/>
                  </a:lnTo>
                  <a:lnTo>
                    <a:pt x="21600" y="19398"/>
                  </a:lnTo>
                  <a:lnTo>
                    <a:pt x="21600" y="8106"/>
                  </a:lnTo>
                  <a:lnTo>
                    <a:pt x="20241" y="8106"/>
                  </a:lnTo>
                  <a:close/>
                  <a:moveTo>
                    <a:pt x="5388" y="12135"/>
                  </a:moveTo>
                  <a:lnTo>
                    <a:pt x="2530" y="18039"/>
                  </a:lnTo>
                  <a:lnTo>
                    <a:pt x="2530" y="18554"/>
                  </a:lnTo>
                  <a:lnTo>
                    <a:pt x="2671" y="18882"/>
                  </a:lnTo>
                  <a:lnTo>
                    <a:pt x="3046" y="19070"/>
                  </a:lnTo>
                  <a:lnTo>
                    <a:pt x="3514" y="19070"/>
                  </a:lnTo>
                  <a:lnTo>
                    <a:pt x="9418" y="16024"/>
                  </a:lnTo>
                  <a:lnTo>
                    <a:pt x="9793" y="16024"/>
                  </a:lnTo>
                  <a:lnTo>
                    <a:pt x="10121" y="15696"/>
                  </a:lnTo>
                  <a:lnTo>
                    <a:pt x="20569" y="5388"/>
                  </a:lnTo>
                  <a:lnTo>
                    <a:pt x="20757" y="4873"/>
                  </a:lnTo>
                  <a:lnTo>
                    <a:pt x="20897" y="4357"/>
                  </a:lnTo>
                  <a:lnTo>
                    <a:pt x="20757" y="3842"/>
                  </a:lnTo>
                  <a:lnTo>
                    <a:pt x="20569" y="3374"/>
                  </a:lnTo>
                  <a:lnTo>
                    <a:pt x="18226" y="984"/>
                  </a:lnTo>
                  <a:lnTo>
                    <a:pt x="17711" y="797"/>
                  </a:lnTo>
                  <a:lnTo>
                    <a:pt x="17196" y="656"/>
                  </a:lnTo>
                  <a:lnTo>
                    <a:pt x="16680" y="797"/>
                  </a:lnTo>
                  <a:lnTo>
                    <a:pt x="16165" y="984"/>
                  </a:lnTo>
                  <a:lnTo>
                    <a:pt x="5716" y="11479"/>
                  </a:lnTo>
                  <a:lnTo>
                    <a:pt x="5529" y="11807"/>
                  </a:lnTo>
                  <a:lnTo>
                    <a:pt x="5388" y="12135"/>
                  </a:lnTo>
                  <a:close/>
                  <a:moveTo>
                    <a:pt x="16680" y="2483"/>
                  </a:moveTo>
                  <a:lnTo>
                    <a:pt x="16868" y="2343"/>
                  </a:lnTo>
                  <a:lnTo>
                    <a:pt x="17383" y="2343"/>
                  </a:lnTo>
                  <a:lnTo>
                    <a:pt x="17711" y="2483"/>
                  </a:lnTo>
                  <a:lnTo>
                    <a:pt x="19070" y="3842"/>
                  </a:lnTo>
                  <a:lnTo>
                    <a:pt x="19210" y="4030"/>
                  </a:lnTo>
                  <a:lnTo>
                    <a:pt x="19210" y="4545"/>
                  </a:lnTo>
                  <a:lnTo>
                    <a:pt x="19070" y="4873"/>
                  </a:lnTo>
                  <a:lnTo>
                    <a:pt x="17711" y="6232"/>
                  </a:lnTo>
                  <a:lnTo>
                    <a:pt x="15321" y="3842"/>
                  </a:lnTo>
                  <a:lnTo>
                    <a:pt x="16680" y="2483"/>
                  </a:lnTo>
                  <a:close/>
                  <a:moveTo>
                    <a:pt x="14338" y="4873"/>
                  </a:moveTo>
                  <a:lnTo>
                    <a:pt x="16680" y="7216"/>
                  </a:lnTo>
                  <a:lnTo>
                    <a:pt x="9090" y="14806"/>
                  </a:lnTo>
                  <a:lnTo>
                    <a:pt x="6747" y="12463"/>
                  </a:lnTo>
                  <a:lnTo>
                    <a:pt x="14338" y="4873"/>
                  </a:lnTo>
                  <a:close/>
                  <a:moveTo>
                    <a:pt x="7918" y="15509"/>
                  </a:moveTo>
                  <a:lnTo>
                    <a:pt x="4357" y="17711"/>
                  </a:lnTo>
                  <a:lnTo>
                    <a:pt x="3889" y="17711"/>
                  </a:lnTo>
                  <a:lnTo>
                    <a:pt x="3889" y="17196"/>
                  </a:lnTo>
                  <a:lnTo>
                    <a:pt x="6044" y="13682"/>
                  </a:lnTo>
                  <a:lnTo>
                    <a:pt x="7918" y="15509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B286C6-014B-FD48-B562-5B8C7601D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57"/>
          <a:stretch/>
        </p:blipFill>
        <p:spPr>
          <a:xfrm>
            <a:off x="3073948" y="1619773"/>
            <a:ext cx="7677557" cy="423668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9BF0DF8-208B-8C44-A8F6-CCF095DB19F3}"/>
              </a:ext>
            </a:extLst>
          </p:cNvPr>
          <p:cNvGrpSpPr/>
          <p:nvPr/>
        </p:nvGrpSpPr>
        <p:grpSpPr>
          <a:xfrm>
            <a:off x="535122" y="1722072"/>
            <a:ext cx="1898821" cy="584735"/>
            <a:chOff x="391548" y="3129559"/>
            <a:chExt cx="1424116" cy="438551"/>
          </a:xfrm>
        </p:grpSpPr>
        <p:sp>
          <p:nvSpPr>
            <p:cNvPr id="31" name="Google Shape;378;p62">
              <a:extLst>
                <a:ext uri="{FF2B5EF4-FFF2-40B4-BE49-F238E27FC236}">
                  <a16:creationId xmlns:a16="http://schemas.microsoft.com/office/drawing/2014/main" id="{89225457-061D-2E42-AA0F-70BD604144B8}"/>
                </a:ext>
              </a:extLst>
            </p:cNvPr>
            <p:cNvSpPr txBox="1"/>
            <p:nvPr/>
          </p:nvSpPr>
          <p:spPr>
            <a:xfrm>
              <a:off x="689989" y="3129559"/>
              <a:ext cx="112567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ea typeface="Poppins"/>
                  <a:cs typeface="Poppins"/>
                  <a:sym typeface="Poppins"/>
                </a:rPr>
                <a:t>Dossier  Management</a:t>
              </a:r>
              <a:endParaRPr lang="it-IT" sz="1050" b="1">
                <a:latin typeface="+mj-lt"/>
              </a:endParaRPr>
            </a:p>
          </p:txBody>
        </p:sp>
        <p:sp>
          <p:nvSpPr>
            <p:cNvPr id="32" name="Google Shape;382;p62">
              <a:extLst>
                <a:ext uri="{FF2B5EF4-FFF2-40B4-BE49-F238E27FC236}">
                  <a16:creationId xmlns:a16="http://schemas.microsoft.com/office/drawing/2014/main" id="{FAF1B684-E85F-6647-AD0E-3D845A8FDF46}"/>
                </a:ext>
              </a:extLst>
            </p:cNvPr>
            <p:cNvSpPr/>
            <p:nvPr/>
          </p:nvSpPr>
          <p:spPr>
            <a:xfrm>
              <a:off x="391548" y="3195967"/>
              <a:ext cx="169331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87" y="12838"/>
                  </a:moveTo>
                  <a:lnTo>
                    <a:pt x="8844" y="12838"/>
                  </a:lnTo>
                  <a:lnTo>
                    <a:pt x="8468" y="13166"/>
                  </a:lnTo>
                  <a:lnTo>
                    <a:pt x="8468" y="13822"/>
                  </a:lnTo>
                  <a:lnTo>
                    <a:pt x="8683" y="13963"/>
                  </a:lnTo>
                  <a:lnTo>
                    <a:pt x="8844" y="14150"/>
                  </a:lnTo>
                  <a:lnTo>
                    <a:pt x="16562" y="14150"/>
                  </a:lnTo>
                  <a:lnTo>
                    <a:pt x="16937" y="13822"/>
                  </a:lnTo>
                  <a:lnTo>
                    <a:pt x="16937" y="13166"/>
                  </a:lnTo>
                  <a:lnTo>
                    <a:pt x="16776" y="12979"/>
                  </a:lnTo>
                  <a:lnTo>
                    <a:pt x="16562" y="12838"/>
                  </a:lnTo>
                  <a:lnTo>
                    <a:pt x="16187" y="12838"/>
                  </a:lnTo>
                  <a:close/>
                  <a:moveTo>
                    <a:pt x="16187" y="9418"/>
                  </a:moveTo>
                  <a:lnTo>
                    <a:pt x="8844" y="9418"/>
                  </a:lnTo>
                  <a:lnTo>
                    <a:pt x="8683" y="9605"/>
                  </a:lnTo>
                  <a:lnTo>
                    <a:pt x="8468" y="9933"/>
                  </a:lnTo>
                  <a:lnTo>
                    <a:pt x="8468" y="10449"/>
                  </a:lnTo>
                  <a:lnTo>
                    <a:pt x="8844" y="10777"/>
                  </a:lnTo>
                  <a:lnTo>
                    <a:pt x="16562" y="10777"/>
                  </a:lnTo>
                  <a:lnTo>
                    <a:pt x="16776" y="10636"/>
                  </a:lnTo>
                  <a:lnTo>
                    <a:pt x="16937" y="10449"/>
                  </a:lnTo>
                  <a:lnTo>
                    <a:pt x="16937" y="9933"/>
                  </a:lnTo>
                  <a:lnTo>
                    <a:pt x="16776" y="9605"/>
                  </a:lnTo>
                  <a:lnTo>
                    <a:pt x="16562" y="9418"/>
                  </a:lnTo>
                  <a:lnTo>
                    <a:pt x="16187" y="9418"/>
                  </a:lnTo>
                  <a:close/>
                  <a:moveTo>
                    <a:pt x="16187" y="0"/>
                  </a:moveTo>
                  <a:lnTo>
                    <a:pt x="6325" y="0"/>
                  </a:lnTo>
                  <a:lnTo>
                    <a:pt x="5789" y="141"/>
                  </a:lnTo>
                  <a:lnTo>
                    <a:pt x="4770" y="797"/>
                  </a:lnTo>
                  <a:lnTo>
                    <a:pt x="4020" y="1640"/>
                  </a:lnTo>
                  <a:lnTo>
                    <a:pt x="3805" y="2155"/>
                  </a:lnTo>
                  <a:lnTo>
                    <a:pt x="3805" y="2671"/>
                  </a:lnTo>
                  <a:lnTo>
                    <a:pt x="2305" y="2671"/>
                  </a:lnTo>
                  <a:lnTo>
                    <a:pt x="1715" y="2858"/>
                  </a:lnTo>
                  <a:lnTo>
                    <a:pt x="911" y="3514"/>
                  </a:lnTo>
                  <a:lnTo>
                    <a:pt x="161" y="4357"/>
                  </a:lnTo>
                  <a:lnTo>
                    <a:pt x="0" y="4873"/>
                  </a:lnTo>
                  <a:lnTo>
                    <a:pt x="0" y="19398"/>
                  </a:lnTo>
                  <a:lnTo>
                    <a:pt x="161" y="19913"/>
                  </a:lnTo>
                  <a:lnTo>
                    <a:pt x="911" y="20757"/>
                  </a:lnTo>
                  <a:lnTo>
                    <a:pt x="1876" y="21413"/>
                  </a:lnTo>
                  <a:lnTo>
                    <a:pt x="2466" y="21600"/>
                  </a:lnTo>
                  <a:lnTo>
                    <a:pt x="15222" y="21600"/>
                  </a:lnTo>
                  <a:lnTo>
                    <a:pt x="15811" y="21413"/>
                  </a:lnTo>
                  <a:lnTo>
                    <a:pt x="16776" y="20757"/>
                  </a:lnTo>
                  <a:lnTo>
                    <a:pt x="17527" y="19913"/>
                  </a:lnTo>
                  <a:lnTo>
                    <a:pt x="17741" y="19398"/>
                  </a:lnTo>
                  <a:lnTo>
                    <a:pt x="17741" y="18882"/>
                  </a:lnTo>
                  <a:lnTo>
                    <a:pt x="19081" y="18882"/>
                  </a:lnTo>
                  <a:lnTo>
                    <a:pt x="19670" y="18695"/>
                  </a:lnTo>
                  <a:lnTo>
                    <a:pt x="20635" y="18039"/>
                  </a:lnTo>
                  <a:lnTo>
                    <a:pt x="21386" y="17196"/>
                  </a:lnTo>
                  <a:lnTo>
                    <a:pt x="21600" y="16680"/>
                  </a:lnTo>
                  <a:lnTo>
                    <a:pt x="21600" y="5388"/>
                  </a:lnTo>
                  <a:lnTo>
                    <a:pt x="16187" y="0"/>
                  </a:lnTo>
                  <a:close/>
                  <a:moveTo>
                    <a:pt x="14632" y="20241"/>
                  </a:moveTo>
                  <a:lnTo>
                    <a:pt x="3055" y="20241"/>
                  </a:lnTo>
                  <a:lnTo>
                    <a:pt x="2466" y="20054"/>
                  </a:lnTo>
                  <a:lnTo>
                    <a:pt x="1876" y="19913"/>
                  </a:lnTo>
                  <a:lnTo>
                    <a:pt x="1715" y="19398"/>
                  </a:lnTo>
                  <a:lnTo>
                    <a:pt x="1501" y="18882"/>
                  </a:lnTo>
                  <a:lnTo>
                    <a:pt x="1501" y="5388"/>
                  </a:lnTo>
                  <a:lnTo>
                    <a:pt x="1715" y="4873"/>
                  </a:lnTo>
                  <a:lnTo>
                    <a:pt x="1876" y="4545"/>
                  </a:lnTo>
                  <a:lnTo>
                    <a:pt x="2466" y="4217"/>
                  </a:lnTo>
                  <a:lnTo>
                    <a:pt x="3055" y="4030"/>
                  </a:lnTo>
                  <a:lnTo>
                    <a:pt x="3805" y="4030"/>
                  </a:lnTo>
                  <a:lnTo>
                    <a:pt x="3805" y="16680"/>
                  </a:lnTo>
                  <a:lnTo>
                    <a:pt x="4020" y="17196"/>
                  </a:lnTo>
                  <a:lnTo>
                    <a:pt x="4770" y="18039"/>
                  </a:lnTo>
                  <a:lnTo>
                    <a:pt x="5789" y="18695"/>
                  </a:lnTo>
                  <a:lnTo>
                    <a:pt x="6325" y="18882"/>
                  </a:lnTo>
                  <a:lnTo>
                    <a:pt x="16187" y="18882"/>
                  </a:lnTo>
                  <a:lnTo>
                    <a:pt x="15972" y="19398"/>
                  </a:lnTo>
                  <a:lnTo>
                    <a:pt x="15811" y="19913"/>
                  </a:lnTo>
                  <a:lnTo>
                    <a:pt x="15222" y="20054"/>
                  </a:lnTo>
                  <a:lnTo>
                    <a:pt x="14632" y="20241"/>
                  </a:lnTo>
                  <a:close/>
                  <a:moveTo>
                    <a:pt x="20046" y="16165"/>
                  </a:moveTo>
                  <a:lnTo>
                    <a:pt x="19885" y="16680"/>
                  </a:lnTo>
                  <a:lnTo>
                    <a:pt x="19670" y="17196"/>
                  </a:lnTo>
                  <a:lnTo>
                    <a:pt x="19081" y="17383"/>
                  </a:lnTo>
                  <a:lnTo>
                    <a:pt x="18491" y="17524"/>
                  </a:lnTo>
                  <a:lnTo>
                    <a:pt x="6914" y="17524"/>
                  </a:lnTo>
                  <a:lnTo>
                    <a:pt x="6325" y="17383"/>
                  </a:lnTo>
                  <a:lnTo>
                    <a:pt x="5789" y="17196"/>
                  </a:lnTo>
                  <a:lnTo>
                    <a:pt x="5360" y="16165"/>
                  </a:lnTo>
                  <a:lnTo>
                    <a:pt x="5360" y="2671"/>
                  </a:lnTo>
                  <a:lnTo>
                    <a:pt x="5789" y="1640"/>
                  </a:lnTo>
                  <a:lnTo>
                    <a:pt x="6325" y="1499"/>
                  </a:lnTo>
                  <a:lnTo>
                    <a:pt x="6914" y="1359"/>
                  </a:lnTo>
                  <a:lnTo>
                    <a:pt x="14632" y="1359"/>
                  </a:lnTo>
                  <a:lnTo>
                    <a:pt x="14632" y="4545"/>
                  </a:lnTo>
                  <a:lnTo>
                    <a:pt x="14847" y="5060"/>
                  </a:lnTo>
                  <a:lnTo>
                    <a:pt x="15597" y="5904"/>
                  </a:lnTo>
                  <a:lnTo>
                    <a:pt x="16562" y="6560"/>
                  </a:lnTo>
                  <a:lnTo>
                    <a:pt x="17151" y="6747"/>
                  </a:lnTo>
                  <a:lnTo>
                    <a:pt x="20046" y="6747"/>
                  </a:lnTo>
                  <a:lnTo>
                    <a:pt x="20046" y="16165"/>
                  </a:lnTo>
                  <a:close/>
                  <a:moveTo>
                    <a:pt x="17741" y="5388"/>
                  </a:moveTo>
                  <a:lnTo>
                    <a:pt x="17366" y="5388"/>
                  </a:lnTo>
                  <a:lnTo>
                    <a:pt x="16562" y="4685"/>
                  </a:lnTo>
                  <a:lnTo>
                    <a:pt x="16401" y="4030"/>
                  </a:lnTo>
                  <a:lnTo>
                    <a:pt x="16187" y="3374"/>
                  </a:lnTo>
                  <a:lnTo>
                    <a:pt x="16187" y="1359"/>
                  </a:lnTo>
                  <a:lnTo>
                    <a:pt x="20046" y="5388"/>
                  </a:lnTo>
                  <a:lnTo>
                    <a:pt x="17741" y="538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5B827F-9E5F-8C42-954E-C8F3ABCE972A}"/>
              </a:ext>
            </a:extLst>
          </p:cNvPr>
          <p:cNvGrpSpPr/>
          <p:nvPr/>
        </p:nvGrpSpPr>
        <p:grpSpPr>
          <a:xfrm>
            <a:off x="522065" y="2415778"/>
            <a:ext cx="2149318" cy="584735"/>
            <a:chOff x="391548" y="1788737"/>
            <a:chExt cx="1611989" cy="438551"/>
          </a:xfrm>
        </p:grpSpPr>
        <p:sp>
          <p:nvSpPr>
            <p:cNvPr id="34" name="Google Shape;376;p62">
              <a:extLst>
                <a:ext uri="{FF2B5EF4-FFF2-40B4-BE49-F238E27FC236}">
                  <a16:creationId xmlns:a16="http://schemas.microsoft.com/office/drawing/2014/main" id="{500BC195-AEA9-3D48-A80F-5548DD167660}"/>
                </a:ext>
              </a:extLst>
            </p:cNvPr>
            <p:cNvSpPr txBox="1"/>
            <p:nvPr/>
          </p:nvSpPr>
          <p:spPr>
            <a:xfrm>
              <a:off x="689988" y="1788737"/>
              <a:ext cx="1313549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On-Boarding &amp; User recognition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35" name="Google Shape;379;p62">
              <a:extLst>
                <a:ext uri="{FF2B5EF4-FFF2-40B4-BE49-F238E27FC236}">
                  <a16:creationId xmlns:a16="http://schemas.microsoft.com/office/drawing/2014/main" id="{A6F91FB9-75D9-BA44-AD27-B8C8A3AA4166}"/>
                </a:ext>
              </a:extLst>
            </p:cNvPr>
            <p:cNvSpPr/>
            <p:nvPr/>
          </p:nvSpPr>
          <p:spPr>
            <a:xfrm>
              <a:off x="391548" y="1856512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35" y="10964"/>
                  </a:moveTo>
                  <a:lnTo>
                    <a:pt x="12651" y="10121"/>
                  </a:lnTo>
                  <a:lnTo>
                    <a:pt x="13166" y="9137"/>
                  </a:lnTo>
                  <a:lnTo>
                    <a:pt x="13354" y="7918"/>
                  </a:lnTo>
                  <a:lnTo>
                    <a:pt x="13494" y="6747"/>
                  </a:lnTo>
                  <a:lnTo>
                    <a:pt x="13354" y="5388"/>
                  </a:lnTo>
                  <a:lnTo>
                    <a:pt x="12979" y="4030"/>
                  </a:lnTo>
                  <a:lnTo>
                    <a:pt x="12510" y="3046"/>
                  </a:lnTo>
                  <a:lnTo>
                    <a:pt x="11667" y="2015"/>
                  </a:lnTo>
                  <a:lnTo>
                    <a:pt x="10777" y="1171"/>
                  </a:lnTo>
                  <a:lnTo>
                    <a:pt x="9793" y="515"/>
                  </a:lnTo>
                  <a:lnTo>
                    <a:pt x="8621" y="141"/>
                  </a:lnTo>
                  <a:lnTo>
                    <a:pt x="7403" y="0"/>
                  </a:lnTo>
                  <a:lnTo>
                    <a:pt x="6232" y="141"/>
                  </a:lnTo>
                  <a:lnTo>
                    <a:pt x="5060" y="515"/>
                  </a:lnTo>
                  <a:lnTo>
                    <a:pt x="4076" y="1171"/>
                  </a:lnTo>
                  <a:lnTo>
                    <a:pt x="3186" y="2015"/>
                  </a:lnTo>
                  <a:lnTo>
                    <a:pt x="2343" y="3046"/>
                  </a:lnTo>
                  <a:lnTo>
                    <a:pt x="1874" y="4030"/>
                  </a:lnTo>
                  <a:lnTo>
                    <a:pt x="1499" y="5388"/>
                  </a:lnTo>
                  <a:lnTo>
                    <a:pt x="1359" y="6747"/>
                  </a:lnTo>
                  <a:lnTo>
                    <a:pt x="1499" y="7918"/>
                  </a:lnTo>
                  <a:lnTo>
                    <a:pt x="1687" y="9137"/>
                  </a:lnTo>
                  <a:lnTo>
                    <a:pt x="2202" y="10121"/>
                  </a:lnTo>
                  <a:lnTo>
                    <a:pt x="2718" y="10964"/>
                  </a:lnTo>
                  <a:lnTo>
                    <a:pt x="1687" y="11620"/>
                  </a:lnTo>
                  <a:lnTo>
                    <a:pt x="843" y="12463"/>
                  </a:lnTo>
                  <a:lnTo>
                    <a:pt x="187" y="13494"/>
                  </a:lnTo>
                  <a:lnTo>
                    <a:pt x="0" y="14150"/>
                  </a:lnTo>
                  <a:lnTo>
                    <a:pt x="0" y="18414"/>
                  </a:lnTo>
                  <a:lnTo>
                    <a:pt x="656" y="19726"/>
                  </a:lnTo>
                  <a:lnTo>
                    <a:pt x="1171" y="20429"/>
                  </a:lnTo>
                  <a:lnTo>
                    <a:pt x="1874" y="20944"/>
                  </a:lnTo>
                  <a:lnTo>
                    <a:pt x="3186" y="21600"/>
                  </a:lnTo>
                  <a:lnTo>
                    <a:pt x="11667" y="21600"/>
                  </a:lnTo>
                  <a:lnTo>
                    <a:pt x="12979" y="20944"/>
                  </a:lnTo>
                  <a:lnTo>
                    <a:pt x="13682" y="20429"/>
                  </a:lnTo>
                  <a:lnTo>
                    <a:pt x="14197" y="19726"/>
                  </a:lnTo>
                  <a:lnTo>
                    <a:pt x="14853" y="18414"/>
                  </a:lnTo>
                  <a:lnTo>
                    <a:pt x="14853" y="14150"/>
                  </a:lnTo>
                  <a:lnTo>
                    <a:pt x="14666" y="13494"/>
                  </a:lnTo>
                  <a:lnTo>
                    <a:pt x="14010" y="12463"/>
                  </a:lnTo>
                  <a:lnTo>
                    <a:pt x="13166" y="11620"/>
                  </a:lnTo>
                  <a:lnTo>
                    <a:pt x="12135" y="10964"/>
                  </a:lnTo>
                  <a:close/>
                  <a:moveTo>
                    <a:pt x="2718" y="6747"/>
                  </a:moveTo>
                  <a:lnTo>
                    <a:pt x="2858" y="5716"/>
                  </a:lnTo>
                  <a:lnTo>
                    <a:pt x="3046" y="4732"/>
                  </a:lnTo>
                  <a:lnTo>
                    <a:pt x="3561" y="3702"/>
                  </a:lnTo>
                  <a:lnTo>
                    <a:pt x="4076" y="2858"/>
                  </a:lnTo>
                  <a:lnTo>
                    <a:pt x="4732" y="2202"/>
                  </a:lnTo>
                  <a:lnTo>
                    <a:pt x="5576" y="1827"/>
                  </a:lnTo>
                  <a:lnTo>
                    <a:pt x="6419" y="1499"/>
                  </a:lnTo>
                  <a:lnTo>
                    <a:pt x="7403" y="1359"/>
                  </a:lnTo>
                  <a:lnTo>
                    <a:pt x="8434" y="1499"/>
                  </a:lnTo>
                  <a:lnTo>
                    <a:pt x="9277" y="1827"/>
                  </a:lnTo>
                  <a:lnTo>
                    <a:pt x="10121" y="2202"/>
                  </a:lnTo>
                  <a:lnTo>
                    <a:pt x="10777" y="2858"/>
                  </a:lnTo>
                  <a:lnTo>
                    <a:pt x="11292" y="3702"/>
                  </a:lnTo>
                  <a:lnTo>
                    <a:pt x="11807" y="4732"/>
                  </a:lnTo>
                  <a:lnTo>
                    <a:pt x="11995" y="5716"/>
                  </a:lnTo>
                  <a:lnTo>
                    <a:pt x="12135" y="6747"/>
                  </a:lnTo>
                  <a:lnTo>
                    <a:pt x="11995" y="7778"/>
                  </a:lnTo>
                  <a:lnTo>
                    <a:pt x="11807" y="8762"/>
                  </a:lnTo>
                  <a:lnTo>
                    <a:pt x="11292" y="9793"/>
                  </a:lnTo>
                  <a:lnTo>
                    <a:pt x="10777" y="10636"/>
                  </a:lnTo>
                  <a:lnTo>
                    <a:pt x="10121" y="11292"/>
                  </a:lnTo>
                  <a:lnTo>
                    <a:pt x="9277" y="11620"/>
                  </a:lnTo>
                  <a:lnTo>
                    <a:pt x="8434" y="11995"/>
                  </a:lnTo>
                  <a:lnTo>
                    <a:pt x="7403" y="12135"/>
                  </a:lnTo>
                  <a:lnTo>
                    <a:pt x="6419" y="11995"/>
                  </a:lnTo>
                  <a:lnTo>
                    <a:pt x="5576" y="11620"/>
                  </a:lnTo>
                  <a:lnTo>
                    <a:pt x="4732" y="11292"/>
                  </a:lnTo>
                  <a:lnTo>
                    <a:pt x="4076" y="10636"/>
                  </a:lnTo>
                  <a:lnTo>
                    <a:pt x="3561" y="9793"/>
                  </a:lnTo>
                  <a:lnTo>
                    <a:pt x="3046" y="8762"/>
                  </a:lnTo>
                  <a:lnTo>
                    <a:pt x="2858" y="7778"/>
                  </a:lnTo>
                  <a:lnTo>
                    <a:pt x="2718" y="6747"/>
                  </a:lnTo>
                  <a:close/>
                  <a:moveTo>
                    <a:pt x="13494" y="17196"/>
                  </a:moveTo>
                  <a:lnTo>
                    <a:pt x="13494" y="17898"/>
                  </a:lnTo>
                  <a:lnTo>
                    <a:pt x="13166" y="18414"/>
                  </a:lnTo>
                  <a:lnTo>
                    <a:pt x="12979" y="18882"/>
                  </a:lnTo>
                  <a:lnTo>
                    <a:pt x="12510" y="19398"/>
                  </a:lnTo>
                  <a:lnTo>
                    <a:pt x="11995" y="19726"/>
                  </a:lnTo>
                  <a:lnTo>
                    <a:pt x="11479" y="20101"/>
                  </a:lnTo>
                  <a:lnTo>
                    <a:pt x="10777" y="20241"/>
                  </a:lnTo>
                  <a:lnTo>
                    <a:pt x="4076" y="20241"/>
                  </a:lnTo>
                  <a:lnTo>
                    <a:pt x="3374" y="20101"/>
                  </a:lnTo>
                  <a:lnTo>
                    <a:pt x="2858" y="19726"/>
                  </a:lnTo>
                  <a:lnTo>
                    <a:pt x="2343" y="19398"/>
                  </a:lnTo>
                  <a:lnTo>
                    <a:pt x="1874" y="18882"/>
                  </a:lnTo>
                  <a:lnTo>
                    <a:pt x="1687" y="18414"/>
                  </a:lnTo>
                  <a:lnTo>
                    <a:pt x="1359" y="17898"/>
                  </a:lnTo>
                  <a:lnTo>
                    <a:pt x="1359" y="15181"/>
                  </a:lnTo>
                  <a:lnTo>
                    <a:pt x="1499" y="14150"/>
                  </a:lnTo>
                  <a:lnTo>
                    <a:pt x="2015" y="13307"/>
                  </a:lnTo>
                  <a:lnTo>
                    <a:pt x="2858" y="12651"/>
                  </a:lnTo>
                  <a:lnTo>
                    <a:pt x="3889" y="12323"/>
                  </a:lnTo>
                  <a:lnTo>
                    <a:pt x="4732" y="12838"/>
                  </a:lnTo>
                  <a:lnTo>
                    <a:pt x="5576" y="13166"/>
                  </a:lnTo>
                  <a:lnTo>
                    <a:pt x="6419" y="13307"/>
                  </a:lnTo>
                  <a:lnTo>
                    <a:pt x="7403" y="13494"/>
                  </a:lnTo>
                  <a:lnTo>
                    <a:pt x="8434" y="13307"/>
                  </a:lnTo>
                  <a:lnTo>
                    <a:pt x="9277" y="13166"/>
                  </a:lnTo>
                  <a:lnTo>
                    <a:pt x="10121" y="12838"/>
                  </a:lnTo>
                  <a:lnTo>
                    <a:pt x="10964" y="12323"/>
                  </a:lnTo>
                  <a:lnTo>
                    <a:pt x="11995" y="12651"/>
                  </a:lnTo>
                  <a:lnTo>
                    <a:pt x="12838" y="13307"/>
                  </a:lnTo>
                  <a:lnTo>
                    <a:pt x="13354" y="14150"/>
                  </a:lnTo>
                  <a:lnTo>
                    <a:pt x="13494" y="15181"/>
                  </a:lnTo>
                  <a:lnTo>
                    <a:pt x="13494" y="17196"/>
                  </a:lnTo>
                  <a:close/>
                  <a:moveTo>
                    <a:pt x="15509" y="5388"/>
                  </a:moveTo>
                  <a:lnTo>
                    <a:pt x="21272" y="5388"/>
                  </a:lnTo>
                  <a:lnTo>
                    <a:pt x="21600" y="5060"/>
                  </a:lnTo>
                  <a:lnTo>
                    <a:pt x="21600" y="4404"/>
                  </a:lnTo>
                  <a:lnTo>
                    <a:pt x="21413" y="4217"/>
                  </a:lnTo>
                  <a:lnTo>
                    <a:pt x="21272" y="4030"/>
                  </a:lnTo>
                  <a:lnTo>
                    <a:pt x="15181" y="4030"/>
                  </a:lnTo>
                  <a:lnTo>
                    <a:pt x="15040" y="4217"/>
                  </a:lnTo>
                  <a:lnTo>
                    <a:pt x="14853" y="4404"/>
                  </a:lnTo>
                  <a:lnTo>
                    <a:pt x="14853" y="5060"/>
                  </a:lnTo>
                  <a:lnTo>
                    <a:pt x="15181" y="5388"/>
                  </a:lnTo>
                  <a:lnTo>
                    <a:pt x="15509" y="5388"/>
                  </a:lnTo>
                  <a:close/>
                  <a:moveTo>
                    <a:pt x="20944" y="16212"/>
                  </a:moveTo>
                  <a:lnTo>
                    <a:pt x="16540" y="16212"/>
                  </a:lnTo>
                  <a:lnTo>
                    <a:pt x="16212" y="16540"/>
                  </a:lnTo>
                  <a:lnTo>
                    <a:pt x="16212" y="17196"/>
                  </a:lnTo>
                  <a:lnTo>
                    <a:pt x="16399" y="17383"/>
                  </a:lnTo>
                  <a:lnTo>
                    <a:pt x="16540" y="17570"/>
                  </a:lnTo>
                  <a:lnTo>
                    <a:pt x="21272" y="17570"/>
                  </a:lnTo>
                  <a:lnTo>
                    <a:pt x="21413" y="17383"/>
                  </a:lnTo>
                  <a:lnTo>
                    <a:pt x="21600" y="17196"/>
                  </a:lnTo>
                  <a:lnTo>
                    <a:pt x="21600" y="16540"/>
                  </a:lnTo>
                  <a:lnTo>
                    <a:pt x="21272" y="16212"/>
                  </a:lnTo>
                  <a:lnTo>
                    <a:pt x="20944" y="16212"/>
                  </a:lnTo>
                  <a:close/>
                  <a:moveTo>
                    <a:pt x="20944" y="8106"/>
                  </a:moveTo>
                  <a:lnTo>
                    <a:pt x="15181" y="8106"/>
                  </a:lnTo>
                  <a:lnTo>
                    <a:pt x="15040" y="8293"/>
                  </a:lnTo>
                  <a:lnTo>
                    <a:pt x="14853" y="8434"/>
                  </a:lnTo>
                  <a:lnTo>
                    <a:pt x="14853" y="9137"/>
                  </a:lnTo>
                  <a:lnTo>
                    <a:pt x="15040" y="9277"/>
                  </a:lnTo>
                  <a:lnTo>
                    <a:pt x="15181" y="9418"/>
                  </a:lnTo>
                  <a:lnTo>
                    <a:pt x="21272" y="9418"/>
                  </a:lnTo>
                  <a:lnTo>
                    <a:pt x="21413" y="9277"/>
                  </a:lnTo>
                  <a:lnTo>
                    <a:pt x="21600" y="9137"/>
                  </a:lnTo>
                  <a:lnTo>
                    <a:pt x="21600" y="8434"/>
                  </a:lnTo>
                  <a:lnTo>
                    <a:pt x="21413" y="8293"/>
                  </a:lnTo>
                  <a:lnTo>
                    <a:pt x="21272" y="8106"/>
                  </a:lnTo>
                  <a:lnTo>
                    <a:pt x="20944" y="8106"/>
                  </a:lnTo>
                  <a:close/>
                  <a:moveTo>
                    <a:pt x="20944" y="12135"/>
                  </a:moveTo>
                  <a:lnTo>
                    <a:pt x="16540" y="12135"/>
                  </a:lnTo>
                  <a:lnTo>
                    <a:pt x="16399" y="12323"/>
                  </a:lnTo>
                  <a:lnTo>
                    <a:pt x="16212" y="12463"/>
                  </a:lnTo>
                  <a:lnTo>
                    <a:pt x="16212" y="13166"/>
                  </a:lnTo>
                  <a:lnTo>
                    <a:pt x="16399" y="13307"/>
                  </a:lnTo>
                  <a:lnTo>
                    <a:pt x="16540" y="13494"/>
                  </a:lnTo>
                  <a:lnTo>
                    <a:pt x="21272" y="13494"/>
                  </a:lnTo>
                  <a:lnTo>
                    <a:pt x="21413" y="13307"/>
                  </a:lnTo>
                  <a:lnTo>
                    <a:pt x="21600" y="13166"/>
                  </a:lnTo>
                  <a:lnTo>
                    <a:pt x="21600" y="12463"/>
                  </a:lnTo>
                  <a:lnTo>
                    <a:pt x="21413" y="12323"/>
                  </a:lnTo>
                  <a:lnTo>
                    <a:pt x="21272" y="12135"/>
                  </a:lnTo>
                  <a:lnTo>
                    <a:pt x="20944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04DD88-3CCB-204E-AF59-F6BEC459A47F}"/>
              </a:ext>
            </a:extLst>
          </p:cNvPr>
          <p:cNvGrpSpPr/>
          <p:nvPr/>
        </p:nvGrpSpPr>
        <p:grpSpPr>
          <a:xfrm>
            <a:off x="507362" y="3097463"/>
            <a:ext cx="2370881" cy="830957"/>
            <a:chOff x="355452" y="1004583"/>
            <a:chExt cx="1778161" cy="623217"/>
          </a:xfrm>
        </p:grpSpPr>
        <p:sp>
          <p:nvSpPr>
            <p:cNvPr id="37" name="Google Shape;375;p62">
              <a:extLst>
                <a:ext uri="{FF2B5EF4-FFF2-40B4-BE49-F238E27FC236}">
                  <a16:creationId xmlns:a16="http://schemas.microsoft.com/office/drawing/2014/main" id="{72283368-955C-5644-9942-9D1704F8AB93}"/>
                </a:ext>
              </a:extLst>
            </p:cNvPr>
            <p:cNvSpPr txBox="1"/>
            <p:nvPr/>
          </p:nvSpPr>
          <p:spPr>
            <a:xfrm>
              <a:off x="689989" y="1004583"/>
              <a:ext cx="1443624" cy="62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>
                <a:buClr>
                  <a:srgbClr val="404040"/>
                </a:buClr>
                <a:buSzPts val="1800"/>
              </a:pPr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Built-in Video Conf and collaboration tools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38" name="Google Shape;381;p62">
              <a:extLst>
                <a:ext uri="{FF2B5EF4-FFF2-40B4-BE49-F238E27FC236}">
                  <a16:creationId xmlns:a16="http://schemas.microsoft.com/office/drawing/2014/main" id="{293DF081-84E9-6B49-A7D9-5027D87338F7}"/>
                </a:ext>
              </a:extLst>
            </p:cNvPr>
            <p:cNvSpPr/>
            <p:nvPr/>
          </p:nvSpPr>
          <p:spPr>
            <a:xfrm>
              <a:off x="355452" y="1085273"/>
              <a:ext cx="187758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97" y="0"/>
                  </a:moveTo>
                  <a:lnTo>
                    <a:pt x="2271" y="0"/>
                  </a:lnTo>
                  <a:lnTo>
                    <a:pt x="1740" y="187"/>
                  </a:lnTo>
                  <a:lnTo>
                    <a:pt x="870" y="843"/>
                  </a:lnTo>
                  <a:lnTo>
                    <a:pt x="193" y="1687"/>
                  </a:lnTo>
                  <a:lnTo>
                    <a:pt x="0" y="2202"/>
                  </a:lnTo>
                  <a:lnTo>
                    <a:pt x="0" y="15321"/>
                  </a:lnTo>
                  <a:lnTo>
                    <a:pt x="193" y="15884"/>
                  </a:lnTo>
                  <a:lnTo>
                    <a:pt x="870" y="16680"/>
                  </a:lnTo>
                  <a:lnTo>
                    <a:pt x="1740" y="17383"/>
                  </a:lnTo>
                  <a:lnTo>
                    <a:pt x="2271" y="17524"/>
                  </a:lnTo>
                  <a:lnTo>
                    <a:pt x="8360" y="17524"/>
                  </a:lnTo>
                  <a:lnTo>
                    <a:pt x="8360" y="20241"/>
                  </a:lnTo>
                  <a:lnTo>
                    <a:pt x="6620" y="20241"/>
                  </a:lnTo>
                  <a:lnTo>
                    <a:pt x="6282" y="20569"/>
                  </a:lnTo>
                  <a:lnTo>
                    <a:pt x="6282" y="21272"/>
                  </a:lnTo>
                  <a:lnTo>
                    <a:pt x="6620" y="21600"/>
                  </a:lnTo>
                  <a:lnTo>
                    <a:pt x="15656" y="21600"/>
                  </a:lnTo>
                  <a:lnTo>
                    <a:pt x="15995" y="21272"/>
                  </a:lnTo>
                  <a:lnTo>
                    <a:pt x="15995" y="20569"/>
                  </a:lnTo>
                  <a:lnTo>
                    <a:pt x="15656" y="20241"/>
                  </a:lnTo>
                  <a:lnTo>
                    <a:pt x="13917" y="20241"/>
                  </a:lnTo>
                  <a:lnTo>
                    <a:pt x="13917" y="17524"/>
                  </a:lnTo>
                  <a:lnTo>
                    <a:pt x="19329" y="17524"/>
                  </a:lnTo>
                  <a:lnTo>
                    <a:pt x="19860" y="17383"/>
                  </a:lnTo>
                  <a:lnTo>
                    <a:pt x="20730" y="16680"/>
                  </a:lnTo>
                  <a:lnTo>
                    <a:pt x="21407" y="15884"/>
                  </a:lnTo>
                  <a:lnTo>
                    <a:pt x="21600" y="15321"/>
                  </a:lnTo>
                  <a:lnTo>
                    <a:pt x="21600" y="2202"/>
                  </a:lnTo>
                  <a:lnTo>
                    <a:pt x="21407" y="1687"/>
                  </a:lnTo>
                  <a:lnTo>
                    <a:pt x="20730" y="843"/>
                  </a:lnTo>
                  <a:lnTo>
                    <a:pt x="19860" y="187"/>
                  </a:lnTo>
                  <a:lnTo>
                    <a:pt x="19329" y="0"/>
                  </a:lnTo>
                  <a:lnTo>
                    <a:pt x="18797" y="0"/>
                  </a:lnTo>
                  <a:close/>
                  <a:moveTo>
                    <a:pt x="12515" y="20241"/>
                  </a:moveTo>
                  <a:lnTo>
                    <a:pt x="9761" y="20241"/>
                  </a:lnTo>
                  <a:lnTo>
                    <a:pt x="9761" y="17524"/>
                  </a:lnTo>
                  <a:lnTo>
                    <a:pt x="12515" y="17524"/>
                  </a:lnTo>
                  <a:lnTo>
                    <a:pt x="12515" y="20241"/>
                  </a:lnTo>
                  <a:close/>
                  <a:moveTo>
                    <a:pt x="20199" y="14853"/>
                  </a:moveTo>
                  <a:lnTo>
                    <a:pt x="20005" y="15321"/>
                  </a:lnTo>
                  <a:lnTo>
                    <a:pt x="19860" y="15884"/>
                  </a:lnTo>
                  <a:lnTo>
                    <a:pt x="19329" y="16024"/>
                  </a:lnTo>
                  <a:lnTo>
                    <a:pt x="18797" y="16212"/>
                  </a:lnTo>
                  <a:lnTo>
                    <a:pt x="2754" y="16212"/>
                  </a:lnTo>
                  <a:lnTo>
                    <a:pt x="2271" y="16024"/>
                  </a:lnTo>
                  <a:lnTo>
                    <a:pt x="1740" y="15884"/>
                  </a:lnTo>
                  <a:lnTo>
                    <a:pt x="1595" y="15321"/>
                  </a:lnTo>
                  <a:lnTo>
                    <a:pt x="1401" y="14853"/>
                  </a:lnTo>
                  <a:lnTo>
                    <a:pt x="1401" y="13494"/>
                  </a:lnTo>
                  <a:lnTo>
                    <a:pt x="20199" y="13494"/>
                  </a:lnTo>
                  <a:lnTo>
                    <a:pt x="20199" y="14853"/>
                  </a:lnTo>
                  <a:close/>
                  <a:moveTo>
                    <a:pt x="20199" y="12135"/>
                  </a:moveTo>
                  <a:lnTo>
                    <a:pt x="1401" y="12135"/>
                  </a:lnTo>
                  <a:lnTo>
                    <a:pt x="1401" y="2718"/>
                  </a:lnTo>
                  <a:lnTo>
                    <a:pt x="1595" y="2202"/>
                  </a:lnTo>
                  <a:lnTo>
                    <a:pt x="1740" y="1687"/>
                  </a:lnTo>
                  <a:lnTo>
                    <a:pt x="2271" y="1499"/>
                  </a:lnTo>
                  <a:lnTo>
                    <a:pt x="2754" y="1359"/>
                  </a:lnTo>
                  <a:lnTo>
                    <a:pt x="18797" y="1359"/>
                  </a:lnTo>
                  <a:lnTo>
                    <a:pt x="19329" y="1499"/>
                  </a:lnTo>
                  <a:lnTo>
                    <a:pt x="19860" y="1687"/>
                  </a:lnTo>
                  <a:lnTo>
                    <a:pt x="20005" y="2202"/>
                  </a:lnTo>
                  <a:lnTo>
                    <a:pt x="20199" y="2718"/>
                  </a:lnTo>
                  <a:lnTo>
                    <a:pt x="20199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9" name="Google Shape;426;p7">
            <a:extLst>
              <a:ext uri="{FF2B5EF4-FFF2-40B4-BE49-F238E27FC236}">
                <a16:creationId xmlns:a16="http://schemas.microsoft.com/office/drawing/2014/main" id="{403AAE31-4508-F04E-B3BC-74F4245395CD}"/>
              </a:ext>
            </a:extLst>
          </p:cNvPr>
          <p:cNvSpPr txBox="1"/>
          <p:nvPr/>
        </p:nvSpPr>
        <p:spPr>
          <a:xfrm>
            <a:off x="507362" y="4562665"/>
            <a:ext cx="237088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Gaya supporta i tipi di firma elettronica avanzata e qualificata, con piena conformità alla normativa eIDAS.</a:t>
            </a:r>
          </a:p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Gaya permette al cliente di emettere e firmare credenziali verificabili ai partecipanti abilitati SSI ad un atto/accordo</a:t>
            </a:r>
          </a:p>
        </p:txBody>
      </p:sp>
      <p:sp>
        <p:nvSpPr>
          <p:cNvPr id="40" name="Google Shape;190;p1">
            <a:extLst>
              <a:ext uri="{FF2B5EF4-FFF2-40B4-BE49-F238E27FC236}">
                <a16:creationId xmlns:a16="http://schemas.microsoft.com/office/drawing/2014/main" id="{17A6B04A-543B-D94E-815A-1430E9991677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865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/>
          <p:nvPr/>
        </p:nvSpPr>
        <p:spPr>
          <a:xfrm rot="5400000">
            <a:off x="388888" y="312948"/>
            <a:ext cx="526475" cy="5264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10800"/>
                </a:ln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A6BE2"/>
              </a:gs>
              <a:gs pos="60000">
                <a:srgbClr val="2A87D3"/>
              </a:gs>
              <a:gs pos="100000">
                <a:srgbClr val="2CB6DB"/>
              </a:gs>
            </a:gsLst>
            <a:lin ang="189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algn="ctr">
              <a:buClr>
                <a:srgbClr val="1A6BE2"/>
              </a:buClr>
              <a:buSzPts val="1800"/>
            </a:pPr>
            <a:endParaRPr lang="it-IT" sz="1800">
              <a:solidFill>
                <a:srgbClr val="1A6BE2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cxnSp>
        <p:nvCxnSpPr>
          <p:cNvPr id="368" name="Google Shape;368;p62"/>
          <p:cNvCxnSpPr/>
          <p:nvPr/>
        </p:nvCxnSpPr>
        <p:spPr>
          <a:xfrm>
            <a:off x="1114067" y="1456677"/>
            <a:ext cx="513300" cy="0"/>
          </a:xfrm>
          <a:prstGeom prst="straightConnector1">
            <a:avLst/>
          </a:prstGeom>
          <a:noFill/>
          <a:ln w="9525" cap="flat" cmpd="sng">
            <a:solidFill>
              <a:srgbClr val="40404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p62"/>
          <p:cNvSpPr txBox="1"/>
          <p:nvPr/>
        </p:nvSpPr>
        <p:spPr>
          <a:xfrm>
            <a:off x="915363" y="673993"/>
            <a:ext cx="57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>
              <a:buClr>
                <a:srgbClr val="404040"/>
              </a:buClr>
              <a:buSzPts val="3200"/>
            </a:pPr>
            <a:r>
              <a:rPr lang="it-IT" sz="3200">
                <a:solidFill>
                  <a:srgbClr val="404040"/>
                </a:solidFill>
                <a:latin typeface="+mj-lt"/>
                <a:cs typeface="Poppins"/>
                <a:sym typeface="Poppins"/>
              </a:rPr>
              <a:t>Gaya: an all-in-one solution</a:t>
            </a:r>
            <a:endParaRPr lang="it-IT" sz="3200">
              <a:solidFill>
                <a:srgbClr val="404040"/>
              </a:solidFill>
              <a:latin typeface="+mj-lt"/>
              <a:cs typeface="Poppin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596E3-581D-224C-8D08-9ABB9640B8EF}"/>
              </a:ext>
            </a:extLst>
          </p:cNvPr>
          <p:cNvGrpSpPr/>
          <p:nvPr/>
        </p:nvGrpSpPr>
        <p:grpSpPr>
          <a:xfrm>
            <a:off x="522065" y="4658926"/>
            <a:ext cx="1996321" cy="584735"/>
            <a:chOff x="391548" y="3654362"/>
            <a:chExt cx="1497241" cy="438551"/>
          </a:xfrm>
        </p:grpSpPr>
        <p:sp>
          <p:nvSpPr>
            <p:cNvPr id="383" name="Google Shape;383;p62"/>
            <p:cNvSpPr txBox="1"/>
            <p:nvPr/>
          </p:nvSpPr>
          <p:spPr>
            <a:xfrm>
              <a:off x="689989" y="3654362"/>
              <a:ext cx="1198800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>
                <a:buClr>
                  <a:srgbClr val="404040"/>
                </a:buClr>
                <a:buSzPts val="1800"/>
              </a:pPr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Notarization of all the events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grpSp>
          <p:nvGrpSpPr>
            <p:cNvPr id="385" name="Google Shape;385;p62"/>
            <p:cNvGrpSpPr/>
            <p:nvPr/>
          </p:nvGrpSpPr>
          <p:grpSpPr>
            <a:xfrm>
              <a:off x="391548" y="3730982"/>
              <a:ext cx="175811" cy="243081"/>
              <a:chOff x="9688008" y="2535827"/>
              <a:chExt cx="234414" cy="324108"/>
            </a:xfrm>
          </p:grpSpPr>
          <p:sp>
            <p:nvSpPr>
              <p:cNvPr id="386" name="Google Shape;386;p62"/>
              <p:cNvSpPr/>
              <p:nvPr/>
            </p:nvSpPr>
            <p:spPr>
              <a:xfrm>
                <a:off x="9747695" y="2609025"/>
                <a:ext cx="115020" cy="1527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187" y="12838"/>
                    </a:moveTo>
                    <a:lnTo>
                      <a:pt x="8844" y="12838"/>
                    </a:lnTo>
                    <a:lnTo>
                      <a:pt x="8468" y="13166"/>
                    </a:lnTo>
                    <a:lnTo>
                      <a:pt x="8468" y="13822"/>
                    </a:lnTo>
                    <a:lnTo>
                      <a:pt x="8683" y="13963"/>
                    </a:lnTo>
                    <a:lnTo>
                      <a:pt x="8844" y="14150"/>
                    </a:lnTo>
                    <a:lnTo>
                      <a:pt x="16562" y="14150"/>
                    </a:lnTo>
                    <a:lnTo>
                      <a:pt x="16937" y="13822"/>
                    </a:lnTo>
                    <a:lnTo>
                      <a:pt x="16937" y="13166"/>
                    </a:lnTo>
                    <a:lnTo>
                      <a:pt x="16776" y="12979"/>
                    </a:lnTo>
                    <a:lnTo>
                      <a:pt x="16562" y="12838"/>
                    </a:lnTo>
                    <a:lnTo>
                      <a:pt x="16187" y="12838"/>
                    </a:lnTo>
                    <a:close/>
                    <a:moveTo>
                      <a:pt x="16187" y="9418"/>
                    </a:moveTo>
                    <a:lnTo>
                      <a:pt x="8844" y="9418"/>
                    </a:lnTo>
                    <a:lnTo>
                      <a:pt x="8683" y="9605"/>
                    </a:lnTo>
                    <a:lnTo>
                      <a:pt x="8468" y="9933"/>
                    </a:lnTo>
                    <a:lnTo>
                      <a:pt x="8468" y="10449"/>
                    </a:lnTo>
                    <a:lnTo>
                      <a:pt x="8844" y="10777"/>
                    </a:lnTo>
                    <a:lnTo>
                      <a:pt x="16562" y="10777"/>
                    </a:lnTo>
                    <a:lnTo>
                      <a:pt x="16776" y="10636"/>
                    </a:lnTo>
                    <a:lnTo>
                      <a:pt x="16937" y="10449"/>
                    </a:lnTo>
                    <a:lnTo>
                      <a:pt x="16937" y="9933"/>
                    </a:lnTo>
                    <a:lnTo>
                      <a:pt x="16776" y="9605"/>
                    </a:lnTo>
                    <a:lnTo>
                      <a:pt x="16562" y="9418"/>
                    </a:lnTo>
                    <a:lnTo>
                      <a:pt x="16187" y="9418"/>
                    </a:lnTo>
                    <a:close/>
                    <a:moveTo>
                      <a:pt x="16187" y="0"/>
                    </a:moveTo>
                    <a:lnTo>
                      <a:pt x="6325" y="0"/>
                    </a:lnTo>
                    <a:lnTo>
                      <a:pt x="5789" y="141"/>
                    </a:lnTo>
                    <a:lnTo>
                      <a:pt x="4770" y="797"/>
                    </a:lnTo>
                    <a:lnTo>
                      <a:pt x="4020" y="1640"/>
                    </a:lnTo>
                    <a:lnTo>
                      <a:pt x="3805" y="2155"/>
                    </a:lnTo>
                    <a:lnTo>
                      <a:pt x="3805" y="2671"/>
                    </a:lnTo>
                    <a:lnTo>
                      <a:pt x="2305" y="2671"/>
                    </a:lnTo>
                    <a:lnTo>
                      <a:pt x="1715" y="2858"/>
                    </a:lnTo>
                    <a:lnTo>
                      <a:pt x="911" y="3514"/>
                    </a:lnTo>
                    <a:lnTo>
                      <a:pt x="161" y="4357"/>
                    </a:lnTo>
                    <a:lnTo>
                      <a:pt x="0" y="4873"/>
                    </a:lnTo>
                    <a:lnTo>
                      <a:pt x="0" y="19398"/>
                    </a:lnTo>
                    <a:lnTo>
                      <a:pt x="161" y="19913"/>
                    </a:lnTo>
                    <a:lnTo>
                      <a:pt x="911" y="20757"/>
                    </a:lnTo>
                    <a:lnTo>
                      <a:pt x="1876" y="21413"/>
                    </a:lnTo>
                    <a:lnTo>
                      <a:pt x="2466" y="21600"/>
                    </a:lnTo>
                    <a:lnTo>
                      <a:pt x="15222" y="21600"/>
                    </a:lnTo>
                    <a:lnTo>
                      <a:pt x="15811" y="21413"/>
                    </a:lnTo>
                    <a:lnTo>
                      <a:pt x="16776" y="20757"/>
                    </a:lnTo>
                    <a:lnTo>
                      <a:pt x="17527" y="19913"/>
                    </a:lnTo>
                    <a:lnTo>
                      <a:pt x="17741" y="19398"/>
                    </a:lnTo>
                    <a:lnTo>
                      <a:pt x="17741" y="18882"/>
                    </a:lnTo>
                    <a:lnTo>
                      <a:pt x="19081" y="18882"/>
                    </a:lnTo>
                    <a:lnTo>
                      <a:pt x="19670" y="18695"/>
                    </a:lnTo>
                    <a:lnTo>
                      <a:pt x="20635" y="18039"/>
                    </a:lnTo>
                    <a:lnTo>
                      <a:pt x="21386" y="17196"/>
                    </a:lnTo>
                    <a:lnTo>
                      <a:pt x="21600" y="16680"/>
                    </a:lnTo>
                    <a:lnTo>
                      <a:pt x="21600" y="5388"/>
                    </a:lnTo>
                    <a:lnTo>
                      <a:pt x="16187" y="0"/>
                    </a:lnTo>
                    <a:close/>
                    <a:moveTo>
                      <a:pt x="14632" y="20241"/>
                    </a:moveTo>
                    <a:lnTo>
                      <a:pt x="3055" y="20241"/>
                    </a:lnTo>
                    <a:lnTo>
                      <a:pt x="2466" y="20054"/>
                    </a:lnTo>
                    <a:lnTo>
                      <a:pt x="1876" y="19913"/>
                    </a:lnTo>
                    <a:lnTo>
                      <a:pt x="1715" y="19398"/>
                    </a:lnTo>
                    <a:lnTo>
                      <a:pt x="1501" y="18882"/>
                    </a:lnTo>
                    <a:lnTo>
                      <a:pt x="1501" y="5388"/>
                    </a:lnTo>
                    <a:lnTo>
                      <a:pt x="1715" y="4873"/>
                    </a:lnTo>
                    <a:lnTo>
                      <a:pt x="1876" y="4545"/>
                    </a:lnTo>
                    <a:lnTo>
                      <a:pt x="2466" y="4217"/>
                    </a:lnTo>
                    <a:lnTo>
                      <a:pt x="3055" y="4030"/>
                    </a:lnTo>
                    <a:lnTo>
                      <a:pt x="3805" y="4030"/>
                    </a:lnTo>
                    <a:lnTo>
                      <a:pt x="3805" y="16680"/>
                    </a:lnTo>
                    <a:lnTo>
                      <a:pt x="4020" y="17196"/>
                    </a:lnTo>
                    <a:lnTo>
                      <a:pt x="4770" y="18039"/>
                    </a:lnTo>
                    <a:lnTo>
                      <a:pt x="5789" y="18695"/>
                    </a:lnTo>
                    <a:lnTo>
                      <a:pt x="6325" y="18882"/>
                    </a:lnTo>
                    <a:lnTo>
                      <a:pt x="16187" y="18882"/>
                    </a:lnTo>
                    <a:lnTo>
                      <a:pt x="15972" y="19398"/>
                    </a:lnTo>
                    <a:lnTo>
                      <a:pt x="15811" y="19913"/>
                    </a:lnTo>
                    <a:lnTo>
                      <a:pt x="15222" y="20054"/>
                    </a:lnTo>
                    <a:lnTo>
                      <a:pt x="14632" y="20241"/>
                    </a:lnTo>
                    <a:close/>
                    <a:moveTo>
                      <a:pt x="20046" y="16165"/>
                    </a:moveTo>
                    <a:lnTo>
                      <a:pt x="19885" y="16680"/>
                    </a:lnTo>
                    <a:lnTo>
                      <a:pt x="19670" y="17196"/>
                    </a:lnTo>
                    <a:lnTo>
                      <a:pt x="19081" y="17383"/>
                    </a:lnTo>
                    <a:lnTo>
                      <a:pt x="18491" y="17524"/>
                    </a:lnTo>
                    <a:lnTo>
                      <a:pt x="6914" y="17524"/>
                    </a:lnTo>
                    <a:lnTo>
                      <a:pt x="6325" y="17383"/>
                    </a:lnTo>
                    <a:lnTo>
                      <a:pt x="5789" y="17196"/>
                    </a:lnTo>
                    <a:lnTo>
                      <a:pt x="5360" y="16165"/>
                    </a:lnTo>
                    <a:lnTo>
                      <a:pt x="5360" y="2671"/>
                    </a:lnTo>
                    <a:lnTo>
                      <a:pt x="5789" y="1640"/>
                    </a:lnTo>
                    <a:lnTo>
                      <a:pt x="6325" y="1499"/>
                    </a:lnTo>
                    <a:lnTo>
                      <a:pt x="6914" y="1359"/>
                    </a:lnTo>
                    <a:lnTo>
                      <a:pt x="14632" y="1359"/>
                    </a:lnTo>
                    <a:lnTo>
                      <a:pt x="14632" y="4545"/>
                    </a:lnTo>
                    <a:lnTo>
                      <a:pt x="14847" y="5060"/>
                    </a:lnTo>
                    <a:lnTo>
                      <a:pt x="15597" y="5904"/>
                    </a:lnTo>
                    <a:lnTo>
                      <a:pt x="16562" y="6560"/>
                    </a:lnTo>
                    <a:lnTo>
                      <a:pt x="17151" y="6747"/>
                    </a:lnTo>
                    <a:lnTo>
                      <a:pt x="20046" y="6747"/>
                    </a:lnTo>
                    <a:lnTo>
                      <a:pt x="20046" y="16165"/>
                    </a:lnTo>
                    <a:close/>
                    <a:moveTo>
                      <a:pt x="17741" y="5388"/>
                    </a:moveTo>
                    <a:lnTo>
                      <a:pt x="17366" y="5388"/>
                    </a:lnTo>
                    <a:lnTo>
                      <a:pt x="16562" y="4685"/>
                    </a:lnTo>
                    <a:lnTo>
                      <a:pt x="16401" y="4030"/>
                    </a:lnTo>
                    <a:lnTo>
                      <a:pt x="16187" y="3374"/>
                    </a:lnTo>
                    <a:lnTo>
                      <a:pt x="16187" y="1359"/>
                    </a:lnTo>
                    <a:lnTo>
                      <a:pt x="20046" y="5388"/>
                    </a:lnTo>
                    <a:lnTo>
                      <a:pt x="17741" y="5388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lang="it-IT" sz="1600" b="1">
                  <a:latin typeface="+mj-lt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87" name="Google Shape;387;p62"/>
              <p:cNvSpPr/>
              <p:nvPr/>
            </p:nvSpPr>
            <p:spPr>
              <a:xfrm>
                <a:off x="9688008" y="2535827"/>
                <a:ext cx="234414" cy="3241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827" y="0"/>
                    </a:moveTo>
                    <a:lnTo>
                      <a:pt x="3058" y="0"/>
                    </a:lnTo>
                    <a:lnTo>
                      <a:pt x="2342" y="187"/>
                    </a:lnTo>
                    <a:lnTo>
                      <a:pt x="1171" y="843"/>
                    </a:lnTo>
                    <a:lnTo>
                      <a:pt x="260" y="1687"/>
                    </a:lnTo>
                    <a:lnTo>
                      <a:pt x="0" y="2202"/>
                    </a:lnTo>
                    <a:lnTo>
                      <a:pt x="0" y="19398"/>
                    </a:lnTo>
                    <a:lnTo>
                      <a:pt x="260" y="19913"/>
                    </a:lnTo>
                    <a:lnTo>
                      <a:pt x="1171" y="20757"/>
                    </a:lnTo>
                    <a:lnTo>
                      <a:pt x="2342" y="21413"/>
                    </a:lnTo>
                    <a:lnTo>
                      <a:pt x="3058" y="21600"/>
                    </a:lnTo>
                    <a:lnTo>
                      <a:pt x="18542" y="21600"/>
                    </a:lnTo>
                    <a:lnTo>
                      <a:pt x="19258" y="21413"/>
                    </a:lnTo>
                    <a:lnTo>
                      <a:pt x="20429" y="20757"/>
                    </a:lnTo>
                    <a:lnTo>
                      <a:pt x="21340" y="19913"/>
                    </a:lnTo>
                    <a:lnTo>
                      <a:pt x="21600" y="19398"/>
                    </a:lnTo>
                    <a:lnTo>
                      <a:pt x="21600" y="2202"/>
                    </a:lnTo>
                    <a:lnTo>
                      <a:pt x="21340" y="1687"/>
                    </a:lnTo>
                    <a:lnTo>
                      <a:pt x="20429" y="843"/>
                    </a:lnTo>
                    <a:lnTo>
                      <a:pt x="19258" y="187"/>
                    </a:lnTo>
                    <a:lnTo>
                      <a:pt x="18542" y="0"/>
                    </a:lnTo>
                    <a:lnTo>
                      <a:pt x="17827" y="0"/>
                    </a:lnTo>
                    <a:close/>
                    <a:moveTo>
                      <a:pt x="19713" y="18882"/>
                    </a:moveTo>
                    <a:lnTo>
                      <a:pt x="19453" y="19398"/>
                    </a:lnTo>
                    <a:lnTo>
                      <a:pt x="19258" y="19913"/>
                    </a:lnTo>
                    <a:lnTo>
                      <a:pt x="18542" y="20054"/>
                    </a:lnTo>
                    <a:lnTo>
                      <a:pt x="17827" y="20241"/>
                    </a:lnTo>
                    <a:lnTo>
                      <a:pt x="3773" y="20241"/>
                    </a:lnTo>
                    <a:lnTo>
                      <a:pt x="3058" y="20054"/>
                    </a:lnTo>
                    <a:lnTo>
                      <a:pt x="2342" y="19913"/>
                    </a:lnTo>
                    <a:lnTo>
                      <a:pt x="2147" y="19398"/>
                    </a:lnTo>
                    <a:lnTo>
                      <a:pt x="1887" y="18882"/>
                    </a:lnTo>
                    <a:lnTo>
                      <a:pt x="1887" y="16868"/>
                    </a:lnTo>
                    <a:lnTo>
                      <a:pt x="19713" y="16868"/>
                    </a:lnTo>
                    <a:lnTo>
                      <a:pt x="19713" y="18882"/>
                    </a:lnTo>
                    <a:close/>
                    <a:moveTo>
                      <a:pt x="19713" y="15509"/>
                    </a:moveTo>
                    <a:lnTo>
                      <a:pt x="1887" y="15509"/>
                    </a:lnTo>
                    <a:lnTo>
                      <a:pt x="1887" y="4732"/>
                    </a:lnTo>
                    <a:lnTo>
                      <a:pt x="19713" y="4732"/>
                    </a:lnTo>
                    <a:lnTo>
                      <a:pt x="19713" y="15509"/>
                    </a:lnTo>
                    <a:close/>
                    <a:moveTo>
                      <a:pt x="19713" y="3374"/>
                    </a:moveTo>
                    <a:lnTo>
                      <a:pt x="1887" y="3374"/>
                    </a:lnTo>
                    <a:lnTo>
                      <a:pt x="1887" y="2718"/>
                    </a:lnTo>
                    <a:lnTo>
                      <a:pt x="2147" y="2202"/>
                    </a:lnTo>
                    <a:lnTo>
                      <a:pt x="2342" y="1687"/>
                    </a:lnTo>
                    <a:lnTo>
                      <a:pt x="3058" y="1499"/>
                    </a:lnTo>
                    <a:lnTo>
                      <a:pt x="3773" y="1359"/>
                    </a:lnTo>
                    <a:lnTo>
                      <a:pt x="17827" y="1359"/>
                    </a:lnTo>
                    <a:lnTo>
                      <a:pt x="18542" y="1499"/>
                    </a:lnTo>
                    <a:lnTo>
                      <a:pt x="19258" y="1687"/>
                    </a:lnTo>
                    <a:lnTo>
                      <a:pt x="19453" y="2202"/>
                    </a:lnTo>
                    <a:lnTo>
                      <a:pt x="19713" y="2718"/>
                    </a:lnTo>
                    <a:lnTo>
                      <a:pt x="19713" y="3374"/>
                    </a:lnTo>
                    <a:close/>
                    <a:moveTo>
                      <a:pt x="10800" y="19585"/>
                    </a:moveTo>
                    <a:lnTo>
                      <a:pt x="11255" y="19585"/>
                    </a:lnTo>
                    <a:lnTo>
                      <a:pt x="11711" y="19210"/>
                    </a:lnTo>
                    <a:lnTo>
                      <a:pt x="12231" y="18882"/>
                    </a:lnTo>
                    <a:lnTo>
                      <a:pt x="12231" y="18226"/>
                    </a:lnTo>
                    <a:lnTo>
                      <a:pt x="11711" y="17898"/>
                    </a:lnTo>
                    <a:lnTo>
                      <a:pt x="11255" y="17524"/>
                    </a:lnTo>
                    <a:lnTo>
                      <a:pt x="10345" y="17524"/>
                    </a:lnTo>
                    <a:lnTo>
                      <a:pt x="9889" y="17898"/>
                    </a:lnTo>
                    <a:lnTo>
                      <a:pt x="9369" y="18226"/>
                    </a:lnTo>
                    <a:lnTo>
                      <a:pt x="9369" y="18882"/>
                    </a:lnTo>
                    <a:lnTo>
                      <a:pt x="9889" y="19210"/>
                    </a:lnTo>
                    <a:lnTo>
                      <a:pt x="10345" y="19585"/>
                    </a:lnTo>
                    <a:lnTo>
                      <a:pt x="10800" y="19585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lang="it-IT" sz="1600" b="1">
                  <a:latin typeface="+mj-lt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4FCCAA-9F04-4F49-9FC7-04B965C52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39"/>
          <a:stretch/>
        </p:blipFill>
        <p:spPr>
          <a:xfrm>
            <a:off x="3256611" y="1619773"/>
            <a:ext cx="7707697" cy="421126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13DDC2-0D98-614B-9A5F-21332B05B128}"/>
              </a:ext>
            </a:extLst>
          </p:cNvPr>
          <p:cNvGrpSpPr/>
          <p:nvPr/>
        </p:nvGrpSpPr>
        <p:grpSpPr>
          <a:xfrm>
            <a:off x="535122" y="3965207"/>
            <a:ext cx="2067421" cy="584735"/>
            <a:chOff x="391548" y="2311210"/>
            <a:chExt cx="1550566" cy="438551"/>
          </a:xfrm>
        </p:grpSpPr>
        <p:sp>
          <p:nvSpPr>
            <p:cNvPr id="27" name="Google Shape;377;p62">
              <a:extLst>
                <a:ext uri="{FF2B5EF4-FFF2-40B4-BE49-F238E27FC236}">
                  <a16:creationId xmlns:a16="http://schemas.microsoft.com/office/drawing/2014/main" id="{78CEBA35-C0F6-3640-9BE6-87A17D3FAB32}"/>
                </a:ext>
              </a:extLst>
            </p:cNvPr>
            <p:cNvSpPr txBox="1"/>
            <p:nvPr/>
          </p:nvSpPr>
          <p:spPr>
            <a:xfrm>
              <a:off x="689989" y="2311210"/>
              <a:ext cx="125212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eSignature with  full legal value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28" name="Google Shape;380;p62">
              <a:extLst>
                <a:ext uri="{FF2B5EF4-FFF2-40B4-BE49-F238E27FC236}">
                  <a16:creationId xmlns:a16="http://schemas.microsoft.com/office/drawing/2014/main" id="{45F84699-AE2B-ED49-93CD-CD08CC494A91}"/>
                </a:ext>
              </a:extLst>
            </p:cNvPr>
            <p:cNvSpPr/>
            <p:nvPr/>
          </p:nvSpPr>
          <p:spPr>
            <a:xfrm>
              <a:off x="391548" y="2381217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41" y="8106"/>
                  </a:moveTo>
                  <a:lnTo>
                    <a:pt x="20241" y="18882"/>
                  </a:lnTo>
                  <a:lnTo>
                    <a:pt x="20054" y="19398"/>
                  </a:lnTo>
                  <a:lnTo>
                    <a:pt x="19726" y="19913"/>
                  </a:lnTo>
                  <a:lnTo>
                    <a:pt x="19210" y="20054"/>
                  </a:lnTo>
                  <a:lnTo>
                    <a:pt x="18695" y="20241"/>
                  </a:lnTo>
                  <a:lnTo>
                    <a:pt x="2671" y="20241"/>
                  </a:lnTo>
                  <a:lnTo>
                    <a:pt x="2202" y="20054"/>
                  </a:lnTo>
                  <a:lnTo>
                    <a:pt x="1687" y="19913"/>
                  </a:lnTo>
                  <a:lnTo>
                    <a:pt x="1499" y="19398"/>
                  </a:lnTo>
                  <a:lnTo>
                    <a:pt x="1359" y="18882"/>
                  </a:lnTo>
                  <a:lnTo>
                    <a:pt x="1359" y="2858"/>
                  </a:lnTo>
                  <a:lnTo>
                    <a:pt x="1499" y="2155"/>
                  </a:lnTo>
                  <a:lnTo>
                    <a:pt x="1687" y="1827"/>
                  </a:lnTo>
                  <a:lnTo>
                    <a:pt x="2202" y="1499"/>
                  </a:lnTo>
                  <a:lnTo>
                    <a:pt x="2671" y="1359"/>
                  </a:lnTo>
                  <a:lnTo>
                    <a:pt x="13494" y="1359"/>
                  </a:lnTo>
                  <a:lnTo>
                    <a:pt x="13494" y="0"/>
                  </a:lnTo>
                  <a:lnTo>
                    <a:pt x="2202" y="0"/>
                  </a:lnTo>
                  <a:lnTo>
                    <a:pt x="1687" y="141"/>
                  </a:lnTo>
                  <a:lnTo>
                    <a:pt x="1171" y="515"/>
                  </a:lnTo>
                  <a:lnTo>
                    <a:pt x="843" y="797"/>
                  </a:lnTo>
                  <a:lnTo>
                    <a:pt x="141" y="1640"/>
                  </a:lnTo>
                  <a:lnTo>
                    <a:pt x="0" y="2155"/>
                  </a:lnTo>
                  <a:lnTo>
                    <a:pt x="0" y="19398"/>
                  </a:lnTo>
                  <a:lnTo>
                    <a:pt x="141" y="19913"/>
                  </a:lnTo>
                  <a:lnTo>
                    <a:pt x="843" y="20757"/>
                  </a:lnTo>
                  <a:lnTo>
                    <a:pt x="1687" y="21413"/>
                  </a:lnTo>
                  <a:lnTo>
                    <a:pt x="2202" y="21600"/>
                  </a:lnTo>
                  <a:lnTo>
                    <a:pt x="19398" y="21600"/>
                  </a:lnTo>
                  <a:lnTo>
                    <a:pt x="19913" y="21413"/>
                  </a:lnTo>
                  <a:lnTo>
                    <a:pt x="20757" y="20757"/>
                  </a:lnTo>
                  <a:lnTo>
                    <a:pt x="21085" y="20429"/>
                  </a:lnTo>
                  <a:lnTo>
                    <a:pt x="21413" y="19913"/>
                  </a:lnTo>
                  <a:lnTo>
                    <a:pt x="21600" y="19398"/>
                  </a:lnTo>
                  <a:lnTo>
                    <a:pt x="21600" y="8106"/>
                  </a:lnTo>
                  <a:lnTo>
                    <a:pt x="20241" y="8106"/>
                  </a:lnTo>
                  <a:close/>
                  <a:moveTo>
                    <a:pt x="5388" y="12135"/>
                  </a:moveTo>
                  <a:lnTo>
                    <a:pt x="2530" y="18039"/>
                  </a:lnTo>
                  <a:lnTo>
                    <a:pt x="2530" y="18554"/>
                  </a:lnTo>
                  <a:lnTo>
                    <a:pt x="2671" y="18882"/>
                  </a:lnTo>
                  <a:lnTo>
                    <a:pt x="3046" y="19070"/>
                  </a:lnTo>
                  <a:lnTo>
                    <a:pt x="3514" y="19070"/>
                  </a:lnTo>
                  <a:lnTo>
                    <a:pt x="9418" y="16024"/>
                  </a:lnTo>
                  <a:lnTo>
                    <a:pt x="9793" y="16024"/>
                  </a:lnTo>
                  <a:lnTo>
                    <a:pt x="10121" y="15696"/>
                  </a:lnTo>
                  <a:lnTo>
                    <a:pt x="20569" y="5388"/>
                  </a:lnTo>
                  <a:lnTo>
                    <a:pt x="20757" y="4873"/>
                  </a:lnTo>
                  <a:lnTo>
                    <a:pt x="20897" y="4357"/>
                  </a:lnTo>
                  <a:lnTo>
                    <a:pt x="20757" y="3842"/>
                  </a:lnTo>
                  <a:lnTo>
                    <a:pt x="20569" y="3374"/>
                  </a:lnTo>
                  <a:lnTo>
                    <a:pt x="18226" y="984"/>
                  </a:lnTo>
                  <a:lnTo>
                    <a:pt x="17711" y="797"/>
                  </a:lnTo>
                  <a:lnTo>
                    <a:pt x="17196" y="656"/>
                  </a:lnTo>
                  <a:lnTo>
                    <a:pt x="16680" y="797"/>
                  </a:lnTo>
                  <a:lnTo>
                    <a:pt x="16165" y="984"/>
                  </a:lnTo>
                  <a:lnTo>
                    <a:pt x="5716" y="11479"/>
                  </a:lnTo>
                  <a:lnTo>
                    <a:pt x="5529" y="11807"/>
                  </a:lnTo>
                  <a:lnTo>
                    <a:pt x="5388" y="12135"/>
                  </a:lnTo>
                  <a:close/>
                  <a:moveTo>
                    <a:pt x="16680" y="2483"/>
                  </a:moveTo>
                  <a:lnTo>
                    <a:pt x="16868" y="2343"/>
                  </a:lnTo>
                  <a:lnTo>
                    <a:pt x="17383" y="2343"/>
                  </a:lnTo>
                  <a:lnTo>
                    <a:pt x="17711" y="2483"/>
                  </a:lnTo>
                  <a:lnTo>
                    <a:pt x="19070" y="3842"/>
                  </a:lnTo>
                  <a:lnTo>
                    <a:pt x="19210" y="4030"/>
                  </a:lnTo>
                  <a:lnTo>
                    <a:pt x="19210" y="4545"/>
                  </a:lnTo>
                  <a:lnTo>
                    <a:pt x="19070" y="4873"/>
                  </a:lnTo>
                  <a:lnTo>
                    <a:pt x="17711" y="6232"/>
                  </a:lnTo>
                  <a:lnTo>
                    <a:pt x="15321" y="3842"/>
                  </a:lnTo>
                  <a:lnTo>
                    <a:pt x="16680" y="2483"/>
                  </a:lnTo>
                  <a:close/>
                  <a:moveTo>
                    <a:pt x="14338" y="4873"/>
                  </a:moveTo>
                  <a:lnTo>
                    <a:pt x="16680" y="7216"/>
                  </a:lnTo>
                  <a:lnTo>
                    <a:pt x="9090" y="14806"/>
                  </a:lnTo>
                  <a:lnTo>
                    <a:pt x="6747" y="12463"/>
                  </a:lnTo>
                  <a:lnTo>
                    <a:pt x="14338" y="4873"/>
                  </a:lnTo>
                  <a:close/>
                  <a:moveTo>
                    <a:pt x="7918" y="15509"/>
                  </a:moveTo>
                  <a:lnTo>
                    <a:pt x="4357" y="17711"/>
                  </a:lnTo>
                  <a:lnTo>
                    <a:pt x="3889" y="17711"/>
                  </a:lnTo>
                  <a:lnTo>
                    <a:pt x="3889" y="17196"/>
                  </a:lnTo>
                  <a:lnTo>
                    <a:pt x="6044" y="13682"/>
                  </a:lnTo>
                  <a:lnTo>
                    <a:pt x="7918" y="15509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CDF631-10D7-2846-AFAE-80BCD4254245}"/>
              </a:ext>
            </a:extLst>
          </p:cNvPr>
          <p:cNvGrpSpPr/>
          <p:nvPr/>
        </p:nvGrpSpPr>
        <p:grpSpPr>
          <a:xfrm>
            <a:off x="535122" y="1722072"/>
            <a:ext cx="1898821" cy="584735"/>
            <a:chOff x="391548" y="3129559"/>
            <a:chExt cx="1424116" cy="438551"/>
          </a:xfrm>
        </p:grpSpPr>
        <p:sp>
          <p:nvSpPr>
            <p:cNvPr id="30" name="Google Shape;378;p62">
              <a:extLst>
                <a:ext uri="{FF2B5EF4-FFF2-40B4-BE49-F238E27FC236}">
                  <a16:creationId xmlns:a16="http://schemas.microsoft.com/office/drawing/2014/main" id="{270E6E2B-22C8-6F4F-8F51-89AC1B59073F}"/>
                </a:ext>
              </a:extLst>
            </p:cNvPr>
            <p:cNvSpPr txBox="1"/>
            <p:nvPr/>
          </p:nvSpPr>
          <p:spPr>
            <a:xfrm>
              <a:off x="689989" y="3129559"/>
              <a:ext cx="1125675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ea typeface="Poppins"/>
                  <a:cs typeface="Poppins"/>
                  <a:sym typeface="Poppins"/>
                </a:rPr>
                <a:t>Dossier  Management</a:t>
              </a:r>
              <a:endParaRPr lang="it-IT" sz="1050" b="1">
                <a:latin typeface="+mj-lt"/>
              </a:endParaRPr>
            </a:p>
          </p:txBody>
        </p:sp>
        <p:sp>
          <p:nvSpPr>
            <p:cNvPr id="31" name="Google Shape;382;p62">
              <a:extLst>
                <a:ext uri="{FF2B5EF4-FFF2-40B4-BE49-F238E27FC236}">
                  <a16:creationId xmlns:a16="http://schemas.microsoft.com/office/drawing/2014/main" id="{ED5ED492-3CE9-6142-9BF0-DFB06B2D0ACE}"/>
                </a:ext>
              </a:extLst>
            </p:cNvPr>
            <p:cNvSpPr/>
            <p:nvPr/>
          </p:nvSpPr>
          <p:spPr>
            <a:xfrm>
              <a:off x="391548" y="3195967"/>
              <a:ext cx="169331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87" y="12838"/>
                  </a:moveTo>
                  <a:lnTo>
                    <a:pt x="8844" y="12838"/>
                  </a:lnTo>
                  <a:lnTo>
                    <a:pt x="8468" y="13166"/>
                  </a:lnTo>
                  <a:lnTo>
                    <a:pt x="8468" y="13822"/>
                  </a:lnTo>
                  <a:lnTo>
                    <a:pt x="8683" y="13963"/>
                  </a:lnTo>
                  <a:lnTo>
                    <a:pt x="8844" y="14150"/>
                  </a:lnTo>
                  <a:lnTo>
                    <a:pt x="16562" y="14150"/>
                  </a:lnTo>
                  <a:lnTo>
                    <a:pt x="16937" y="13822"/>
                  </a:lnTo>
                  <a:lnTo>
                    <a:pt x="16937" y="13166"/>
                  </a:lnTo>
                  <a:lnTo>
                    <a:pt x="16776" y="12979"/>
                  </a:lnTo>
                  <a:lnTo>
                    <a:pt x="16562" y="12838"/>
                  </a:lnTo>
                  <a:lnTo>
                    <a:pt x="16187" y="12838"/>
                  </a:lnTo>
                  <a:close/>
                  <a:moveTo>
                    <a:pt x="16187" y="9418"/>
                  </a:moveTo>
                  <a:lnTo>
                    <a:pt x="8844" y="9418"/>
                  </a:lnTo>
                  <a:lnTo>
                    <a:pt x="8683" y="9605"/>
                  </a:lnTo>
                  <a:lnTo>
                    <a:pt x="8468" y="9933"/>
                  </a:lnTo>
                  <a:lnTo>
                    <a:pt x="8468" y="10449"/>
                  </a:lnTo>
                  <a:lnTo>
                    <a:pt x="8844" y="10777"/>
                  </a:lnTo>
                  <a:lnTo>
                    <a:pt x="16562" y="10777"/>
                  </a:lnTo>
                  <a:lnTo>
                    <a:pt x="16776" y="10636"/>
                  </a:lnTo>
                  <a:lnTo>
                    <a:pt x="16937" y="10449"/>
                  </a:lnTo>
                  <a:lnTo>
                    <a:pt x="16937" y="9933"/>
                  </a:lnTo>
                  <a:lnTo>
                    <a:pt x="16776" y="9605"/>
                  </a:lnTo>
                  <a:lnTo>
                    <a:pt x="16562" y="9418"/>
                  </a:lnTo>
                  <a:lnTo>
                    <a:pt x="16187" y="9418"/>
                  </a:lnTo>
                  <a:close/>
                  <a:moveTo>
                    <a:pt x="16187" y="0"/>
                  </a:moveTo>
                  <a:lnTo>
                    <a:pt x="6325" y="0"/>
                  </a:lnTo>
                  <a:lnTo>
                    <a:pt x="5789" y="141"/>
                  </a:lnTo>
                  <a:lnTo>
                    <a:pt x="4770" y="797"/>
                  </a:lnTo>
                  <a:lnTo>
                    <a:pt x="4020" y="1640"/>
                  </a:lnTo>
                  <a:lnTo>
                    <a:pt x="3805" y="2155"/>
                  </a:lnTo>
                  <a:lnTo>
                    <a:pt x="3805" y="2671"/>
                  </a:lnTo>
                  <a:lnTo>
                    <a:pt x="2305" y="2671"/>
                  </a:lnTo>
                  <a:lnTo>
                    <a:pt x="1715" y="2858"/>
                  </a:lnTo>
                  <a:lnTo>
                    <a:pt x="911" y="3514"/>
                  </a:lnTo>
                  <a:lnTo>
                    <a:pt x="161" y="4357"/>
                  </a:lnTo>
                  <a:lnTo>
                    <a:pt x="0" y="4873"/>
                  </a:lnTo>
                  <a:lnTo>
                    <a:pt x="0" y="19398"/>
                  </a:lnTo>
                  <a:lnTo>
                    <a:pt x="161" y="19913"/>
                  </a:lnTo>
                  <a:lnTo>
                    <a:pt x="911" y="20757"/>
                  </a:lnTo>
                  <a:lnTo>
                    <a:pt x="1876" y="21413"/>
                  </a:lnTo>
                  <a:lnTo>
                    <a:pt x="2466" y="21600"/>
                  </a:lnTo>
                  <a:lnTo>
                    <a:pt x="15222" y="21600"/>
                  </a:lnTo>
                  <a:lnTo>
                    <a:pt x="15811" y="21413"/>
                  </a:lnTo>
                  <a:lnTo>
                    <a:pt x="16776" y="20757"/>
                  </a:lnTo>
                  <a:lnTo>
                    <a:pt x="17527" y="19913"/>
                  </a:lnTo>
                  <a:lnTo>
                    <a:pt x="17741" y="19398"/>
                  </a:lnTo>
                  <a:lnTo>
                    <a:pt x="17741" y="18882"/>
                  </a:lnTo>
                  <a:lnTo>
                    <a:pt x="19081" y="18882"/>
                  </a:lnTo>
                  <a:lnTo>
                    <a:pt x="19670" y="18695"/>
                  </a:lnTo>
                  <a:lnTo>
                    <a:pt x="20635" y="18039"/>
                  </a:lnTo>
                  <a:lnTo>
                    <a:pt x="21386" y="17196"/>
                  </a:lnTo>
                  <a:lnTo>
                    <a:pt x="21600" y="16680"/>
                  </a:lnTo>
                  <a:lnTo>
                    <a:pt x="21600" y="5388"/>
                  </a:lnTo>
                  <a:lnTo>
                    <a:pt x="16187" y="0"/>
                  </a:lnTo>
                  <a:close/>
                  <a:moveTo>
                    <a:pt x="14632" y="20241"/>
                  </a:moveTo>
                  <a:lnTo>
                    <a:pt x="3055" y="20241"/>
                  </a:lnTo>
                  <a:lnTo>
                    <a:pt x="2466" y="20054"/>
                  </a:lnTo>
                  <a:lnTo>
                    <a:pt x="1876" y="19913"/>
                  </a:lnTo>
                  <a:lnTo>
                    <a:pt x="1715" y="19398"/>
                  </a:lnTo>
                  <a:lnTo>
                    <a:pt x="1501" y="18882"/>
                  </a:lnTo>
                  <a:lnTo>
                    <a:pt x="1501" y="5388"/>
                  </a:lnTo>
                  <a:lnTo>
                    <a:pt x="1715" y="4873"/>
                  </a:lnTo>
                  <a:lnTo>
                    <a:pt x="1876" y="4545"/>
                  </a:lnTo>
                  <a:lnTo>
                    <a:pt x="2466" y="4217"/>
                  </a:lnTo>
                  <a:lnTo>
                    <a:pt x="3055" y="4030"/>
                  </a:lnTo>
                  <a:lnTo>
                    <a:pt x="3805" y="4030"/>
                  </a:lnTo>
                  <a:lnTo>
                    <a:pt x="3805" y="16680"/>
                  </a:lnTo>
                  <a:lnTo>
                    <a:pt x="4020" y="17196"/>
                  </a:lnTo>
                  <a:lnTo>
                    <a:pt x="4770" y="18039"/>
                  </a:lnTo>
                  <a:lnTo>
                    <a:pt x="5789" y="18695"/>
                  </a:lnTo>
                  <a:lnTo>
                    <a:pt x="6325" y="18882"/>
                  </a:lnTo>
                  <a:lnTo>
                    <a:pt x="16187" y="18882"/>
                  </a:lnTo>
                  <a:lnTo>
                    <a:pt x="15972" y="19398"/>
                  </a:lnTo>
                  <a:lnTo>
                    <a:pt x="15811" y="19913"/>
                  </a:lnTo>
                  <a:lnTo>
                    <a:pt x="15222" y="20054"/>
                  </a:lnTo>
                  <a:lnTo>
                    <a:pt x="14632" y="20241"/>
                  </a:lnTo>
                  <a:close/>
                  <a:moveTo>
                    <a:pt x="20046" y="16165"/>
                  </a:moveTo>
                  <a:lnTo>
                    <a:pt x="19885" y="16680"/>
                  </a:lnTo>
                  <a:lnTo>
                    <a:pt x="19670" y="17196"/>
                  </a:lnTo>
                  <a:lnTo>
                    <a:pt x="19081" y="17383"/>
                  </a:lnTo>
                  <a:lnTo>
                    <a:pt x="18491" y="17524"/>
                  </a:lnTo>
                  <a:lnTo>
                    <a:pt x="6914" y="17524"/>
                  </a:lnTo>
                  <a:lnTo>
                    <a:pt x="6325" y="17383"/>
                  </a:lnTo>
                  <a:lnTo>
                    <a:pt x="5789" y="17196"/>
                  </a:lnTo>
                  <a:lnTo>
                    <a:pt x="5360" y="16165"/>
                  </a:lnTo>
                  <a:lnTo>
                    <a:pt x="5360" y="2671"/>
                  </a:lnTo>
                  <a:lnTo>
                    <a:pt x="5789" y="1640"/>
                  </a:lnTo>
                  <a:lnTo>
                    <a:pt x="6325" y="1499"/>
                  </a:lnTo>
                  <a:lnTo>
                    <a:pt x="6914" y="1359"/>
                  </a:lnTo>
                  <a:lnTo>
                    <a:pt x="14632" y="1359"/>
                  </a:lnTo>
                  <a:lnTo>
                    <a:pt x="14632" y="4545"/>
                  </a:lnTo>
                  <a:lnTo>
                    <a:pt x="14847" y="5060"/>
                  </a:lnTo>
                  <a:lnTo>
                    <a:pt x="15597" y="5904"/>
                  </a:lnTo>
                  <a:lnTo>
                    <a:pt x="16562" y="6560"/>
                  </a:lnTo>
                  <a:lnTo>
                    <a:pt x="17151" y="6747"/>
                  </a:lnTo>
                  <a:lnTo>
                    <a:pt x="20046" y="6747"/>
                  </a:lnTo>
                  <a:lnTo>
                    <a:pt x="20046" y="16165"/>
                  </a:lnTo>
                  <a:close/>
                  <a:moveTo>
                    <a:pt x="17741" y="5388"/>
                  </a:moveTo>
                  <a:lnTo>
                    <a:pt x="17366" y="5388"/>
                  </a:lnTo>
                  <a:lnTo>
                    <a:pt x="16562" y="4685"/>
                  </a:lnTo>
                  <a:lnTo>
                    <a:pt x="16401" y="4030"/>
                  </a:lnTo>
                  <a:lnTo>
                    <a:pt x="16187" y="3374"/>
                  </a:lnTo>
                  <a:lnTo>
                    <a:pt x="16187" y="1359"/>
                  </a:lnTo>
                  <a:lnTo>
                    <a:pt x="20046" y="5388"/>
                  </a:lnTo>
                  <a:lnTo>
                    <a:pt x="17741" y="5388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58D33E-7781-C743-838B-8768F82418E8}"/>
              </a:ext>
            </a:extLst>
          </p:cNvPr>
          <p:cNvGrpSpPr/>
          <p:nvPr/>
        </p:nvGrpSpPr>
        <p:grpSpPr>
          <a:xfrm>
            <a:off x="522065" y="2415778"/>
            <a:ext cx="2335680" cy="584735"/>
            <a:chOff x="391548" y="1788737"/>
            <a:chExt cx="1751760" cy="438551"/>
          </a:xfrm>
        </p:grpSpPr>
        <p:sp>
          <p:nvSpPr>
            <p:cNvPr id="33" name="Google Shape;376;p62">
              <a:extLst>
                <a:ext uri="{FF2B5EF4-FFF2-40B4-BE49-F238E27FC236}">
                  <a16:creationId xmlns:a16="http://schemas.microsoft.com/office/drawing/2014/main" id="{9E629743-C466-7749-8879-B637CE87A69A}"/>
                </a:ext>
              </a:extLst>
            </p:cNvPr>
            <p:cNvSpPr txBox="1"/>
            <p:nvPr/>
          </p:nvSpPr>
          <p:spPr>
            <a:xfrm>
              <a:off x="689989" y="1788737"/>
              <a:ext cx="1453319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On-Boarding &amp; User recognition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34" name="Google Shape;379;p62">
              <a:extLst>
                <a:ext uri="{FF2B5EF4-FFF2-40B4-BE49-F238E27FC236}">
                  <a16:creationId xmlns:a16="http://schemas.microsoft.com/office/drawing/2014/main" id="{6C347FEC-533E-EF4A-8446-571ADA925E3D}"/>
                </a:ext>
              </a:extLst>
            </p:cNvPr>
            <p:cNvSpPr/>
            <p:nvPr/>
          </p:nvSpPr>
          <p:spPr>
            <a:xfrm>
              <a:off x="391548" y="1856512"/>
              <a:ext cx="193307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35" y="10964"/>
                  </a:moveTo>
                  <a:lnTo>
                    <a:pt x="12651" y="10121"/>
                  </a:lnTo>
                  <a:lnTo>
                    <a:pt x="13166" y="9137"/>
                  </a:lnTo>
                  <a:lnTo>
                    <a:pt x="13354" y="7918"/>
                  </a:lnTo>
                  <a:lnTo>
                    <a:pt x="13494" y="6747"/>
                  </a:lnTo>
                  <a:lnTo>
                    <a:pt x="13354" y="5388"/>
                  </a:lnTo>
                  <a:lnTo>
                    <a:pt x="12979" y="4030"/>
                  </a:lnTo>
                  <a:lnTo>
                    <a:pt x="12510" y="3046"/>
                  </a:lnTo>
                  <a:lnTo>
                    <a:pt x="11667" y="2015"/>
                  </a:lnTo>
                  <a:lnTo>
                    <a:pt x="10777" y="1171"/>
                  </a:lnTo>
                  <a:lnTo>
                    <a:pt x="9793" y="515"/>
                  </a:lnTo>
                  <a:lnTo>
                    <a:pt x="8621" y="141"/>
                  </a:lnTo>
                  <a:lnTo>
                    <a:pt x="7403" y="0"/>
                  </a:lnTo>
                  <a:lnTo>
                    <a:pt x="6232" y="141"/>
                  </a:lnTo>
                  <a:lnTo>
                    <a:pt x="5060" y="515"/>
                  </a:lnTo>
                  <a:lnTo>
                    <a:pt x="4076" y="1171"/>
                  </a:lnTo>
                  <a:lnTo>
                    <a:pt x="3186" y="2015"/>
                  </a:lnTo>
                  <a:lnTo>
                    <a:pt x="2343" y="3046"/>
                  </a:lnTo>
                  <a:lnTo>
                    <a:pt x="1874" y="4030"/>
                  </a:lnTo>
                  <a:lnTo>
                    <a:pt x="1499" y="5388"/>
                  </a:lnTo>
                  <a:lnTo>
                    <a:pt x="1359" y="6747"/>
                  </a:lnTo>
                  <a:lnTo>
                    <a:pt x="1499" y="7918"/>
                  </a:lnTo>
                  <a:lnTo>
                    <a:pt x="1687" y="9137"/>
                  </a:lnTo>
                  <a:lnTo>
                    <a:pt x="2202" y="10121"/>
                  </a:lnTo>
                  <a:lnTo>
                    <a:pt x="2718" y="10964"/>
                  </a:lnTo>
                  <a:lnTo>
                    <a:pt x="1687" y="11620"/>
                  </a:lnTo>
                  <a:lnTo>
                    <a:pt x="843" y="12463"/>
                  </a:lnTo>
                  <a:lnTo>
                    <a:pt x="187" y="13494"/>
                  </a:lnTo>
                  <a:lnTo>
                    <a:pt x="0" y="14150"/>
                  </a:lnTo>
                  <a:lnTo>
                    <a:pt x="0" y="18414"/>
                  </a:lnTo>
                  <a:lnTo>
                    <a:pt x="656" y="19726"/>
                  </a:lnTo>
                  <a:lnTo>
                    <a:pt x="1171" y="20429"/>
                  </a:lnTo>
                  <a:lnTo>
                    <a:pt x="1874" y="20944"/>
                  </a:lnTo>
                  <a:lnTo>
                    <a:pt x="3186" y="21600"/>
                  </a:lnTo>
                  <a:lnTo>
                    <a:pt x="11667" y="21600"/>
                  </a:lnTo>
                  <a:lnTo>
                    <a:pt x="12979" y="20944"/>
                  </a:lnTo>
                  <a:lnTo>
                    <a:pt x="13682" y="20429"/>
                  </a:lnTo>
                  <a:lnTo>
                    <a:pt x="14197" y="19726"/>
                  </a:lnTo>
                  <a:lnTo>
                    <a:pt x="14853" y="18414"/>
                  </a:lnTo>
                  <a:lnTo>
                    <a:pt x="14853" y="14150"/>
                  </a:lnTo>
                  <a:lnTo>
                    <a:pt x="14666" y="13494"/>
                  </a:lnTo>
                  <a:lnTo>
                    <a:pt x="14010" y="12463"/>
                  </a:lnTo>
                  <a:lnTo>
                    <a:pt x="13166" y="11620"/>
                  </a:lnTo>
                  <a:lnTo>
                    <a:pt x="12135" y="10964"/>
                  </a:lnTo>
                  <a:close/>
                  <a:moveTo>
                    <a:pt x="2718" y="6747"/>
                  </a:moveTo>
                  <a:lnTo>
                    <a:pt x="2858" y="5716"/>
                  </a:lnTo>
                  <a:lnTo>
                    <a:pt x="3046" y="4732"/>
                  </a:lnTo>
                  <a:lnTo>
                    <a:pt x="3561" y="3702"/>
                  </a:lnTo>
                  <a:lnTo>
                    <a:pt x="4076" y="2858"/>
                  </a:lnTo>
                  <a:lnTo>
                    <a:pt x="4732" y="2202"/>
                  </a:lnTo>
                  <a:lnTo>
                    <a:pt x="5576" y="1827"/>
                  </a:lnTo>
                  <a:lnTo>
                    <a:pt x="6419" y="1499"/>
                  </a:lnTo>
                  <a:lnTo>
                    <a:pt x="7403" y="1359"/>
                  </a:lnTo>
                  <a:lnTo>
                    <a:pt x="8434" y="1499"/>
                  </a:lnTo>
                  <a:lnTo>
                    <a:pt x="9277" y="1827"/>
                  </a:lnTo>
                  <a:lnTo>
                    <a:pt x="10121" y="2202"/>
                  </a:lnTo>
                  <a:lnTo>
                    <a:pt x="10777" y="2858"/>
                  </a:lnTo>
                  <a:lnTo>
                    <a:pt x="11292" y="3702"/>
                  </a:lnTo>
                  <a:lnTo>
                    <a:pt x="11807" y="4732"/>
                  </a:lnTo>
                  <a:lnTo>
                    <a:pt x="11995" y="5716"/>
                  </a:lnTo>
                  <a:lnTo>
                    <a:pt x="12135" y="6747"/>
                  </a:lnTo>
                  <a:lnTo>
                    <a:pt x="11995" y="7778"/>
                  </a:lnTo>
                  <a:lnTo>
                    <a:pt x="11807" y="8762"/>
                  </a:lnTo>
                  <a:lnTo>
                    <a:pt x="11292" y="9793"/>
                  </a:lnTo>
                  <a:lnTo>
                    <a:pt x="10777" y="10636"/>
                  </a:lnTo>
                  <a:lnTo>
                    <a:pt x="10121" y="11292"/>
                  </a:lnTo>
                  <a:lnTo>
                    <a:pt x="9277" y="11620"/>
                  </a:lnTo>
                  <a:lnTo>
                    <a:pt x="8434" y="11995"/>
                  </a:lnTo>
                  <a:lnTo>
                    <a:pt x="7403" y="12135"/>
                  </a:lnTo>
                  <a:lnTo>
                    <a:pt x="6419" y="11995"/>
                  </a:lnTo>
                  <a:lnTo>
                    <a:pt x="5576" y="11620"/>
                  </a:lnTo>
                  <a:lnTo>
                    <a:pt x="4732" y="11292"/>
                  </a:lnTo>
                  <a:lnTo>
                    <a:pt x="4076" y="10636"/>
                  </a:lnTo>
                  <a:lnTo>
                    <a:pt x="3561" y="9793"/>
                  </a:lnTo>
                  <a:lnTo>
                    <a:pt x="3046" y="8762"/>
                  </a:lnTo>
                  <a:lnTo>
                    <a:pt x="2858" y="7778"/>
                  </a:lnTo>
                  <a:lnTo>
                    <a:pt x="2718" y="6747"/>
                  </a:lnTo>
                  <a:close/>
                  <a:moveTo>
                    <a:pt x="13494" y="17196"/>
                  </a:moveTo>
                  <a:lnTo>
                    <a:pt x="13494" y="17898"/>
                  </a:lnTo>
                  <a:lnTo>
                    <a:pt x="13166" y="18414"/>
                  </a:lnTo>
                  <a:lnTo>
                    <a:pt x="12979" y="18882"/>
                  </a:lnTo>
                  <a:lnTo>
                    <a:pt x="12510" y="19398"/>
                  </a:lnTo>
                  <a:lnTo>
                    <a:pt x="11995" y="19726"/>
                  </a:lnTo>
                  <a:lnTo>
                    <a:pt x="11479" y="20101"/>
                  </a:lnTo>
                  <a:lnTo>
                    <a:pt x="10777" y="20241"/>
                  </a:lnTo>
                  <a:lnTo>
                    <a:pt x="4076" y="20241"/>
                  </a:lnTo>
                  <a:lnTo>
                    <a:pt x="3374" y="20101"/>
                  </a:lnTo>
                  <a:lnTo>
                    <a:pt x="2858" y="19726"/>
                  </a:lnTo>
                  <a:lnTo>
                    <a:pt x="2343" y="19398"/>
                  </a:lnTo>
                  <a:lnTo>
                    <a:pt x="1874" y="18882"/>
                  </a:lnTo>
                  <a:lnTo>
                    <a:pt x="1687" y="18414"/>
                  </a:lnTo>
                  <a:lnTo>
                    <a:pt x="1359" y="17898"/>
                  </a:lnTo>
                  <a:lnTo>
                    <a:pt x="1359" y="15181"/>
                  </a:lnTo>
                  <a:lnTo>
                    <a:pt x="1499" y="14150"/>
                  </a:lnTo>
                  <a:lnTo>
                    <a:pt x="2015" y="13307"/>
                  </a:lnTo>
                  <a:lnTo>
                    <a:pt x="2858" y="12651"/>
                  </a:lnTo>
                  <a:lnTo>
                    <a:pt x="3889" y="12323"/>
                  </a:lnTo>
                  <a:lnTo>
                    <a:pt x="4732" y="12838"/>
                  </a:lnTo>
                  <a:lnTo>
                    <a:pt x="5576" y="13166"/>
                  </a:lnTo>
                  <a:lnTo>
                    <a:pt x="6419" y="13307"/>
                  </a:lnTo>
                  <a:lnTo>
                    <a:pt x="7403" y="13494"/>
                  </a:lnTo>
                  <a:lnTo>
                    <a:pt x="8434" y="13307"/>
                  </a:lnTo>
                  <a:lnTo>
                    <a:pt x="9277" y="13166"/>
                  </a:lnTo>
                  <a:lnTo>
                    <a:pt x="10121" y="12838"/>
                  </a:lnTo>
                  <a:lnTo>
                    <a:pt x="10964" y="12323"/>
                  </a:lnTo>
                  <a:lnTo>
                    <a:pt x="11995" y="12651"/>
                  </a:lnTo>
                  <a:lnTo>
                    <a:pt x="12838" y="13307"/>
                  </a:lnTo>
                  <a:lnTo>
                    <a:pt x="13354" y="14150"/>
                  </a:lnTo>
                  <a:lnTo>
                    <a:pt x="13494" y="15181"/>
                  </a:lnTo>
                  <a:lnTo>
                    <a:pt x="13494" y="17196"/>
                  </a:lnTo>
                  <a:close/>
                  <a:moveTo>
                    <a:pt x="15509" y="5388"/>
                  </a:moveTo>
                  <a:lnTo>
                    <a:pt x="21272" y="5388"/>
                  </a:lnTo>
                  <a:lnTo>
                    <a:pt x="21600" y="5060"/>
                  </a:lnTo>
                  <a:lnTo>
                    <a:pt x="21600" y="4404"/>
                  </a:lnTo>
                  <a:lnTo>
                    <a:pt x="21413" y="4217"/>
                  </a:lnTo>
                  <a:lnTo>
                    <a:pt x="21272" y="4030"/>
                  </a:lnTo>
                  <a:lnTo>
                    <a:pt x="15181" y="4030"/>
                  </a:lnTo>
                  <a:lnTo>
                    <a:pt x="15040" y="4217"/>
                  </a:lnTo>
                  <a:lnTo>
                    <a:pt x="14853" y="4404"/>
                  </a:lnTo>
                  <a:lnTo>
                    <a:pt x="14853" y="5060"/>
                  </a:lnTo>
                  <a:lnTo>
                    <a:pt x="15181" y="5388"/>
                  </a:lnTo>
                  <a:lnTo>
                    <a:pt x="15509" y="5388"/>
                  </a:lnTo>
                  <a:close/>
                  <a:moveTo>
                    <a:pt x="20944" y="16212"/>
                  </a:moveTo>
                  <a:lnTo>
                    <a:pt x="16540" y="16212"/>
                  </a:lnTo>
                  <a:lnTo>
                    <a:pt x="16212" y="16540"/>
                  </a:lnTo>
                  <a:lnTo>
                    <a:pt x="16212" y="17196"/>
                  </a:lnTo>
                  <a:lnTo>
                    <a:pt x="16399" y="17383"/>
                  </a:lnTo>
                  <a:lnTo>
                    <a:pt x="16540" y="17570"/>
                  </a:lnTo>
                  <a:lnTo>
                    <a:pt x="21272" y="17570"/>
                  </a:lnTo>
                  <a:lnTo>
                    <a:pt x="21413" y="17383"/>
                  </a:lnTo>
                  <a:lnTo>
                    <a:pt x="21600" y="17196"/>
                  </a:lnTo>
                  <a:lnTo>
                    <a:pt x="21600" y="16540"/>
                  </a:lnTo>
                  <a:lnTo>
                    <a:pt x="21272" y="16212"/>
                  </a:lnTo>
                  <a:lnTo>
                    <a:pt x="20944" y="16212"/>
                  </a:lnTo>
                  <a:close/>
                  <a:moveTo>
                    <a:pt x="20944" y="8106"/>
                  </a:moveTo>
                  <a:lnTo>
                    <a:pt x="15181" y="8106"/>
                  </a:lnTo>
                  <a:lnTo>
                    <a:pt x="15040" y="8293"/>
                  </a:lnTo>
                  <a:lnTo>
                    <a:pt x="14853" y="8434"/>
                  </a:lnTo>
                  <a:lnTo>
                    <a:pt x="14853" y="9137"/>
                  </a:lnTo>
                  <a:lnTo>
                    <a:pt x="15040" y="9277"/>
                  </a:lnTo>
                  <a:lnTo>
                    <a:pt x="15181" y="9418"/>
                  </a:lnTo>
                  <a:lnTo>
                    <a:pt x="21272" y="9418"/>
                  </a:lnTo>
                  <a:lnTo>
                    <a:pt x="21413" y="9277"/>
                  </a:lnTo>
                  <a:lnTo>
                    <a:pt x="21600" y="9137"/>
                  </a:lnTo>
                  <a:lnTo>
                    <a:pt x="21600" y="8434"/>
                  </a:lnTo>
                  <a:lnTo>
                    <a:pt x="21413" y="8293"/>
                  </a:lnTo>
                  <a:lnTo>
                    <a:pt x="21272" y="8106"/>
                  </a:lnTo>
                  <a:lnTo>
                    <a:pt x="20944" y="8106"/>
                  </a:lnTo>
                  <a:close/>
                  <a:moveTo>
                    <a:pt x="20944" y="12135"/>
                  </a:moveTo>
                  <a:lnTo>
                    <a:pt x="16540" y="12135"/>
                  </a:lnTo>
                  <a:lnTo>
                    <a:pt x="16399" y="12323"/>
                  </a:lnTo>
                  <a:lnTo>
                    <a:pt x="16212" y="12463"/>
                  </a:lnTo>
                  <a:lnTo>
                    <a:pt x="16212" y="13166"/>
                  </a:lnTo>
                  <a:lnTo>
                    <a:pt x="16399" y="13307"/>
                  </a:lnTo>
                  <a:lnTo>
                    <a:pt x="16540" y="13494"/>
                  </a:lnTo>
                  <a:lnTo>
                    <a:pt x="21272" y="13494"/>
                  </a:lnTo>
                  <a:lnTo>
                    <a:pt x="21413" y="13307"/>
                  </a:lnTo>
                  <a:lnTo>
                    <a:pt x="21600" y="13166"/>
                  </a:lnTo>
                  <a:lnTo>
                    <a:pt x="21600" y="12463"/>
                  </a:lnTo>
                  <a:lnTo>
                    <a:pt x="21413" y="12323"/>
                  </a:lnTo>
                  <a:lnTo>
                    <a:pt x="21272" y="12135"/>
                  </a:lnTo>
                  <a:lnTo>
                    <a:pt x="20944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9A0F63-8BEC-484D-85E7-F47E73DEA0E0}"/>
              </a:ext>
            </a:extLst>
          </p:cNvPr>
          <p:cNvGrpSpPr/>
          <p:nvPr/>
        </p:nvGrpSpPr>
        <p:grpSpPr>
          <a:xfrm>
            <a:off x="507362" y="3097463"/>
            <a:ext cx="2494048" cy="830957"/>
            <a:chOff x="355452" y="1004583"/>
            <a:chExt cx="1870536" cy="623217"/>
          </a:xfrm>
        </p:grpSpPr>
        <p:sp>
          <p:nvSpPr>
            <p:cNvPr id="36" name="Google Shape;375;p62">
              <a:extLst>
                <a:ext uri="{FF2B5EF4-FFF2-40B4-BE49-F238E27FC236}">
                  <a16:creationId xmlns:a16="http://schemas.microsoft.com/office/drawing/2014/main" id="{31C52508-5734-E241-97C6-60026B80E7FF}"/>
                </a:ext>
              </a:extLst>
            </p:cNvPr>
            <p:cNvSpPr txBox="1"/>
            <p:nvPr/>
          </p:nvSpPr>
          <p:spPr>
            <a:xfrm>
              <a:off x="689989" y="1004583"/>
              <a:ext cx="1535999" cy="623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>
                <a:buClr>
                  <a:srgbClr val="404040"/>
                </a:buClr>
                <a:buSzPts val="1800"/>
              </a:pPr>
              <a:r>
                <a:rPr lang="it-IT" sz="1600" b="1">
                  <a:solidFill>
                    <a:srgbClr val="404040"/>
                  </a:solidFill>
                  <a:latin typeface="+mj-lt"/>
                  <a:cs typeface="Poppins"/>
                  <a:sym typeface="Poppins"/>
                </a:rPr>
                <a:t>Built-in Video Conf and collaboration tools</a:t>
              </a:r>
              <a:endParaRPr lang="it-IT" sz="1600" b="1">
                <a:solidFill>
                  <a:srgbClr val="404040"/>
                </a:solidFill>
                <a:latin typeface="+mj-lt"/>
                <a:cs typeface="Poppins"/>
              </a:endParaRPr>
            </a:p>
          </p:txBody>
        </p:sp>
        <p:sp>
          <p:nvSpPr>
            <p:cNvPr id="37" name="Google Shape;381;p62">
              <a:extLst>
                <a:ext uri="{FF2B5EF4-FFF2-40B4-BE49-F238E27FC236}">
                  <a16:creationId xmlns:a16="http://schemas.microsoft.com/office/drawing/2014/main" id="{FF7BE5A8-E68F-D448-8823-D496EB21D6B0}"/>
                </a:ext>
              </a:extLst>
            </p:cNvPr>
            <p:cNvSpPr/>
            <p:nvPr/>
          </p:nvSpPr>
          <p:spPr>
            <a:xfrm>
              <a:off x="355452" y="1085273"/>
              <a:ext cx="187758" cy="2248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97" y="0"/>
                  </a:moveTo>
                  <a:lnTo>
                    <a:pt x="2271" y="0"/>
                  </a:lnTo>
                  <a:lnTo>
                    <a:pt x="1740" y="187"/>
                  </a:lnTo>
                  <a:lnTo>
                    <a:pt x="870" y="843"/>
                  </a:lnTo>
                  <a:lnTo>
                    <a:pt x="193" y="1687"/>
                  </a:lnTo>
                  <a:lnTo>
                    <a:pt x="0" y="2202"/>
                  </a:lnTo>
                  <a:lnTo>
                    <a:pt x="0" y="15321"/>
                  </a:lnTo>
                  <a:lnTo>
                    <a:pt x="193" y="15884"/>
                  </a:lnTo>
                  <a:lnTo>
                    <a:pt x="870" y="16680"/>
                  </a:lnTo>
                  <a:lnTo>
                    <a:pt x="1740" y="17383"/>
                  </a:lnTo>
                  <a:lnTo>
                    <a:pt x="2271" y="17524"/>
                  </a:lnTo>
                  <a:lnTo>
                    <a:pt x="8360" y="17524"/>
                  </a:lnTo>
                  <a:lnTo>
                    <a:pt x="8360" y="20241"/>
                  </a:lnTo>
                  <a:lnTo>
                    <a:pt x="6620" y="20241"/>
                  </a:lnTo>
                  <a:lnTo>
                    <a:pt x="6282" y="20569"/>
                  </a:lnTo>
                  <a:lnTo>
                    <a:pt x="6282" y="21272"/>
                  </a:lnTo>
                  <a:lnTo>
                    <a:pt x="6620" y="21600"/>
                  </a:lnTo>
                  <a:lnTo>
                    <a:pt x="15656" y="21600"/>
                  </a:lnTo>
                  <a:lnTo>
                    <a:pt x="15995" y="21272"/>
                  </a:lnTo>
                  <a:lnTo>
                    <a:pt x="15995" y="20569"/>
                  </a:lnTo>
                  <a:lnTo>
                    <a:pt x="15656" y="20241"/>
                  </a:lnTo>
                  <a:lnTo>
                    <a:pt x="13917" y="20241"/>
                  </a:lnTo>
                  <a:lnTo>
                    <a:pt x="13917" y="17524"/>
                  </a:lnTo>
                  <a:lnTo>
                    <a:pt x="19329" y="17524"/>
                  </a:lnTo>
                  <a:lnTo>
                    <a:pt x="19860" y="17383"/>
                  </a:lnTo>
                  <a:lnTo>
                    <a:pt x="20730" y="16680"/>
                  </a:lnTo>
                  <a:lnTo>
                    <a:pt x="21407" y="15884"/>
                  </a:lnTo>
                  <a:lnTo>
                    <a:pt x="21600" y="15321"/>
                  </a:lnTo>
                  <a:lnTo>
                    <a:pt x="21600" y="2202"/>
                  </a:lnTo>
                  <a:lnTo>
                    <a:pt x="21407" y="1687"/>
                  </a:lnTo>
                  <a:lnTo>
                    <a:pt x="20730" y="843"/>
                  </a:lnTo>
                  <a:lnTo>
                    <a:pt x="19860" y="187"/>
                  </a:lnTo>
                  <a:lnTo>
                    <a:pt x="19329" y="0"/>
                  </a:lnTo>
                  <a:lnTo>
                    <a:pt x="18797" y="0"/>
                  </a:lnTo>
                  <a:close/>
                  <a:moveTo>
                    <a:pt x="12515" y="20241"/>
                  </a:moveTo>
                  <a:lnTo>
                    <a:pt x="9761" y="20241"/>
                  </a:lnTo>
                  <a:lnTo>
                    <a:pt x="9761" y="17524"/>
                  </a:lnTo>
                  <a:lnTo>
                    <a:pt x="12515" y="17524"/>
                  </a:lnTo>
                  <a:lnTo>
                    <a:pt x="12515" y="20241"/>
                  </a:lnTo>
                  <a:close/>
                  <a:moveTo>
                    <a:pt x="20199" y="14853"/>
                  </a:moveTo>
                  <a:lnTo>
                    <a:pt x="20005" y="15321"/>
                  </a:lnTo>
                  <a:lnTo>
                    <a:pt x="19860" y="15884"/>
                  </a:lnTo>
                  <a:lnTo>
                    <a:pt x="19329" y="16024"/>
                  </a:lnTo>
                  <a:lnTo>
                    <a:pt x="18797" y="16212"/>
                  </a:lnTo>
                  <a:lnTo>
                    <a:pt x="2754" y="16212"/>
                  </a:lnTo>
                  <a:lnTo>
                    <a:pt x="2271" y="16024"/>
                  </a:lnTo>
                  <a:lnTo>
                    <a:pt x="1740" y="15884"/>
                  </a:lnTo>
                  <a:lnTo>
                    <a:pt x="1595" y="15321"/>
                  </a:lnTo>
                  <a:lnTo>
                    <a:pt x="1401" y="14853"/>
                  </a:lnTo>
                  <a:lnTo>
                    <a:pt x="1401" y="13494"/>
                  </a:lnTo>
                  <a:lnTo>
                    <a:pt x="20199" y="13494"/>
                  </a:lnTo>
                  <a:lnTo>
                    <a:pt x="20199" y="14853"/>
                  </a:lnTo>
                  <a:close/>
                  <a:moveTo>
                    <a:pt x="20199" y="12135"/>
                  </a:moveTo>
                  <a:lnTo>
                    <a:pt x="1401" y="12135"/>
                  </a:lnTo>
                  <a:lnTo>
                    <a:pt x="1401" y="2718"/>
                  </a:lnTo>
                  <a:lnTo>
                    <a:pt x="1595" y="2202"/>
                  </a:lnTo>
                  <a:lnTo>
                    <a:pt x="1740" y="1687"/>
                  </a:lnTo>
                  <a:lnTo>
                    <a:pt x="2271" y="1499"/>
                  </a:lnTo>
                  <a:lnTo>
                    <a:pt x="2754" y="1359"/>
                  </a:lnTo>
                  <a:lnTo>
                    <a:pt x="18797" y="1359"/>
                  </a:lnTo>
                  <a:lnTo>
                    <a:pt x="19329" y="1499"/>
                  </a:lnTo>
                  <a:lnTo>
                    <a:pt x="19860" y="1687"/>
                  </a:lnTo>
                  <a:lnTo>
                    <a:pt x="20005" y="2202"/>
                  </a:lnTo>
                  <a:lnTo>
                    <a:pt x="20199" y="2718"/>
                  </a:lnTo>
                  <a:lnTo>
                    <a:pt x="20199" y="12135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endParaRPr lang="it-IT" sz="1600" b="1">
                <a:latin typeface="+mj-lt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8" name="Google Shape;426;p7">
            <a:extLst>
              <a:ext uri="{FF2B5EF4-FFF2-40B4-BE49-F238E27FC236}">
                <a16:creationId xmlns:a16="http://schemas.microsoft.com/office/drawing/2014/main" id="{99569593-0851-4247-9EB1-F0C8FAA3D16D}"/>
              </a:ext>
            </a:extLst>
          </p:cNvPr>
          <p:cNvSpPr txBox="1"/>
          <p:nvPr/>
        </p:nvSpPr>
        <p:spPr>
          <a:xfrm>
            <a:off x="486864" y="5344764"/>
            <a:ext cx="237088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lvl="0" algn="just">
              <a:buClr>
                <a:srgbClr val="404040"/>
              </a:buClr>
              <a:buSzPts val="1200"/>
            </a:pPr>
            <a:r>
              <a:rPr lang="it-IT" sz="1200">
                <a:solidFill>
                  <a:srgbClr val="666666"/>
                </a:solidFill>
                <a:latin typeface="+mj-lt"/>
                <a:ea typeface="Poppins"/>
                <a:cs typeface="Poppins"/>
                <a:sym typeface="Poppins"/>
              </a:rPr>
              <a:t>Tutti gli eventi rilevanti relativi alle sessioni sono impegnati in un micro-ledger interno e poi timestampati su bitcoin main net per renderli immutabili</a:t>
            </a:r>
          </a:p>
        </p:txBody>
      </p:sp>
      <p:sp>
        <p:nvSpPr>
          <p:cNvPr id="39" name="Google Shape;190;p1">
            <a:extLst>
              <a:ext uri="{FF2B5EF4-FFF2-40B4-BE49-F238E27FC236}">
                <a16:creationId xmlns:a16="http://schemas.microsoft.com/office/drawing/2014/main" id="{4BC0F355-57AC-E347-8B3B-4805251839EA}"/>
              </a:ext>
            </a:extLst>
          </p:cNvPr>
          <p:cNvSpPr txBox="1"/>
          <p:nvPr/>
        </p:nvSpPr>
        <p:spPr>
          <a:xfrm>
            <a:off x="2527801" y="6604125"/>
            <a:ext cx="7136398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700"/>
              <a:buFont typeface="Poppins"/>
              <a:buNone/>
            </a:pPr>
            <a:r>
              <a:rPr lang="it-IT" sz="700" b="0" i="0" u="none" strike="noStrike" cap="none">
                <a:solidFill>
                  <a:srgbClr val="808080"/>
                </a:solidFill>
                <a:latin typeface="+mj-lt"/>
                <a:ea typeface="Poppins"/>
                <a:cs typeface="Poppins"/>
                <a:sym typeface="Poppins"/>
              </a:rPr>
              <a:t>GAYA – All rights reserved. No part of this publication may be reproduced or shared with third parties without prior written permission from Gaya s.r.l.</a:t>
            </a:r>
            <a:endParaRPr lang="it-IT"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9418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91AB040E806C54DBCCCE6F903D94FBA" ma:contentTypeVersion="7" ma:contentTypeDescription="Creare un nuovo documento." ma:contentTypeScope="" ma:versionID="5053c16b34424b6a8e15987b740c92af">
  <xsd:schema xmlns:xsd="http://www.w3.org/2001/XMLSchema" xmlns:xs="http://www.w3.org/2001/XMLSchema" xmlns:p="http://schemas.microsoft.com/office/2006/metadata/properties" xmlns:ns2="f708f9fa-c6c3-497b-b819-50adffed6b2b" targetNamespace="http://schemas.microsoft.com/office/2006/metadata/properties" ma:root="true" ma:fieldsID="db937a3d119db76df12270f1225d4488" ns2:_="">
    <xsd:import namespace="f708f9fa-c6c3-497b-b819-50adffed6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8f9fa-c6c3-497b-b819-50adffed6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BCF798-F9F3-45AA-B3F9-BB4D0150171E}">
  <ds:schemaRefs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a59f87f-1d96-4d14-88b1-9d5dda5431c2"/>
  </ds:schemaRefs>
</ds:datastoreItem>
</file>

<file path=customXml/itemProps2.xml><?xml version="1.0" encoding="utf-8"?>
<ds:datastoreItem xmlns:ds="http://schemas.openxmlformats.org/officeDocument/2006/customXml" ds:itemID="{FED33DBE-5CD5-4048-B963-E1DDF7CD72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4A5532-A2E9-44AB-90FC-52382A0C57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08f9fa-c6c3-497b-b819-50adffed6b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</TotalTime>
  <Words>1680</Words>
  <Application>Microsoft Macintosh PowerPoint</Application>
  <PresentationFormat>Widescreen</PresentationFormat>
  <Paragraphs>298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Poppins</vt:lpstr>
      <vt:lpstr>Arial</vt:lpstr>
      <vt:lpstr>Calibri</vt:lpstr>
      <vt:lpstr>Calibri Light</vt:lpstr>
      <vt:lpstr>Mistral</vt:lpstr>
      <vt:lpstr>Tema di Office</vt:lpstr>
      <vt:lpstr>Cover and End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Citterio</dc:creator>
  <cp:lastModifiedBy>Egidio Casati</cp:lastModifiedBy>
  <cp:revision>54</cp:revision>
  <dcterms:created xsi:type="dcterms:W3CDTF">2021-03-09T09:46:06Z</dcterms:created>
  <dcterms:modified xsi:type="dcterms:W3CDTF">2021-04-13T19:50:42Z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0x010100D91AB040E806C54DBCCCE6F903D94FBA</vt:lpwstr>
  </property>
</Properties>
</file>